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60" r:id="rId5"/>
    <p:sldId id="262" r:id="rId6"/>
    <p:sldId id="261" r:id="rId7"/>
    <p:sldId id="263" r:id="rId8"/>
    <p:sldId id="264" r:id="rId9"/>
    <p:sldId id="269" r:id="rId10"/>
    <p:sldId id="267" r:id="rId11"/>
    <p:sldId id="268" r:id="rId12"/>
    <p:sldId id="270" r:id="rId13"/>
    <p:sldId id="266" r:id="rId14"/>
    <p:sldId id="271" r:id="rId15"/>
    <p:sldId id="272" r:id="rId16"/>
    <p:sldId id="273" r:id="rId17"/>
    <p:sldId id="274" r:id="rId18"/>
    <p:sldId id="275" r:id="rId19"/>
    <p:sldId id="277" r:id="rId20"/>
    <p:sldId id="278" r:id="rId21"/>
    <p:sldId id="279" r:id="rId22"/>
    <p:sldId id="280" r:id="rId23"/>
    <p:sldId id="282" r:id="rId24"/>
    <p:sldId id="283" r:id="rId25"/>
    <p:sldId id="284" r:id="rId26"/>
    <p:sldId id="292" r:id="rId27"/>
    <p:sldId id="294" r:id="rId28"/>
    <p:sldId id="295" r:id="rId29"/>
    <p:sldId id="296" r:id="rId30"/>
    <p:sldId id="298" r:id="rId31"/>
    <p:sldId id="299" r:id="rId32"/>
    <p:sldId id="300" r:id="rId33"/>
    <p:sldId id="293" r:id="rId34"/>
  </p:sldIdLst>
  <p:sldSz cx="9144000" cy="6858000" type="screen4x3"/>
  <p:notesSz cx="6858000" cy="9180513"/>
  <p:kinsoku lang="ja-JP" invalStChars="" invalEndChars=""/>
  <p:defaultTextStyle>
    <a:defPPr>
      <a:defRPr lang="en-US"/>
    </a:defPPr>
    <a:lvl1pPr algn="l" rtl="0" eaLnBrk="0" fontAlgn="base" hangingPunct="0">
      <a:spcBef>
        <a:spcPct val="0"/>
      </a:spcBef>
      <a:spcAft>
        <a:spcPct val="0"/>
      </a:spcAft>
      <a:defRPr sz="2400" i="1" kern="1200">
        <a:solidFill>
          <a:schemeClr val="tx1"/>
        </a:solidFill>
        <a:latin typeface="Arial" charset="0"/>
        <a:ea typeface="+mn-ea"/>
        <a:cs typeface="+mn-cs"/>
      </a:defRPr>
    </a:lvl1pPr>
    <a:lvl2pPr marL="457200" algn="l" rtl="0" eaLnBrk="0" fontAlgn="base" hangingPunct="0">
      <a:spcBef>
        <a:spcPct val="0"/>
      </a:spcBef>
      <a:spcAft>
        <a:spcPct val="0"/>
      </a:spcAft>
      <a:defRPr sz="2400" i="1" kern="1200">
        <a:solidFill>
          <a:schemeClr val="tx1"/>
        </a:solidFill>
        <a:latin typeface="Arial" charset="0"/>
        <a:ea typeface="+mn-ea"/>
        <a:cs typeface="+mn-cs"/>
      </a:defRPr>
    </a:lvl2pPr>
    <a:lvl3pPr marL="914400" algn="l" rtl="0" eaLnBrk="0" fontAlgn="base" hangingPunct="0">
      <a:spcBef>
        <a:spcPct val="0"/>
      </a:spcBef>
      <a:spcAft>
        <a:spcPct val="0"/>
      </a:spcAft>
      <a:defRPr sz="2400" i="1" kern="1200">
        <a:solidFill>
          <a:schemeClr val="tx1"/>
        </a:solidFill>
        <a:latin typeface="Arial" charset="0"/>
        <a:ea typeface="+mn-ea"/>
        <a:cs typeface="+mn-cs"/>
      </a:defRPr>
    </a:lvl3pPr>
    <a:lvl4pPr marL="1371600" algn="l" rtl="0" eaLnBrk="0" fontAlgn="base" hangingPunct="0">
      <a:spcBef>
        <a:spcPct val="0"/>
      </a:spcBef>
      <a:spcAft>
        <a:spcPct val="0"/>
      </a:spcAft>
      <a:defRPr sz="2400" i="1" kern="1200">
        <a:solidFill>
          <a:schemeClr val="tx1"/>
        </a:solidFill>
        <a:latin typeface="Arial" charset="0"/>
        <a:ea typeface="+mn-ea"/>
        <a:cs typeface="+mn-cs"/>
      </a:defRPr>
    </a:lvl4pPr>
    <a:lvl5pPr marL="1828800" algn="l" rtl="0" eaLnBrk="0" fontAlgn="base" hangingPunct="0">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78827" autoAdjust="0"/>
  </p:normalViewPr>
  <p:slideViewPr>
    <p:cSldViewPr>
      <p:cViewPr>
        <p:scale>
          <a:sx n="100" d="100"/>
          <a:sy n="100" d="100"/>
        </p:scale>
        <p:origin x="-618"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8"/>
    </p:cViewPr>
  </p:sorterViewPr>
  <p:notesViewPr>
    <p:cSldViewPr>
      <p:cViewPr varScale="1">
        <p:scale>
          <a:sx n="59" d="100"/>
          <a:sy n="59" d="100"/>
        </p:scale>
        <p:origin x="-1740" y="-84"/>
      </p:cViewPr>
      <p:guideLst>
        <p:guide orient="horz" pos="289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85225"/>
            <a:ext cx="396875" cy="303213"/>
          </a:xfrm>
          <a:prstGeom prst="rect">
            <a:avLst/>
          </a:prstGeom>
          <a:noFill/>
          <a:ln w="12700">
            <a:noFill/>
            <a:miter lim="800000"/>
            <a:headEnd/>
            <a:tailEnd/>
          </a:ln>
          <a:effectLst/>
        </p:spPr>
        <p:txBody>
          <a:bodyPr wrap="none" lIns="90488" tIns="44450" rIns="90488" bIns="44450" anchor="ctr">
            <a:spAutoFit/>
          </a:bodyPr>
          <a:lstStyle/>
          <a:p>
            <a:pPr algn="r">
              <a:defRPr/>
            </a:pPr>
            <a:fld id="{33118ED6-3420-480E-B87D-7B6C58D18EED}" type="slidenum">
              <a:rPr lang="en-US" sz="1400">
                <a:effectLst>
                  <a:outerShdw blurRad="38100" dist="38100" dir="2700000" algn="tl">
                    <a:srgbClr val="C0C0C0"/>
                  </a:outerShdw>
                </a:effectLst>
              </a:rPr>
              <a:pPr algn="r">
                <a:defRPr/>
              </a:pPr>
              <a:t>‹#›</a:t>
            </a:fld>
            <a:endParaRPr lang="en-US" sz="140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60863"/>
            <a:ext cx="5029200" cy="413067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ChangeArrowheads="1" noTextEdit="1"/>
          </p:cNvSpPr>
          <p:nvPr>
            <p:ph type="sldImg" idx="2"/>
          </p:nvPr>
        </p:nvSpPr>
        <p:spPr bwMode="auto">
          <a:xfrm>
            <a:off x="1143000" y="695325"/>
            <a:ext cx="4572000" cy="342900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391275" y="8785225"/>
            <a:ext cx="396875" cy="303213"/>
          </a:xfrm>
          <a:prstGeom prst="rect">
            <a:avLst/>
          </a:prstGeom>
          <a:noFill/>
          <a:ln w="12700">
            <a:noFill/>
            <a:miter lim="800000"/>
            <a:headEnd/>
            <a:tailEnd/>
          </a:ln>
          <a:effectLst/>
        </p:spPr>
        <p:txBody>
          <a:bodyPr wrap="none" lIns="90488" tIns="44450" rIns="90488" bIns="44450" anchor="ctr">
            <a:spAutoFit/>
          </a:bodyPr>
          <a:lstStyle/>
          <a:p>
            <a:pPr algn="r">
              <a:defRPr/>
            </a:pPr>
            <a:fld id="{03B6C328-07F1-4BDF-A568-D0F552EC0702}" type="slidenum">
              <a:rPr lang="en-US" sz="1400">
                <a:effectLst>
                  <a:outerShdw blurRad="38100" dist="38100" dir="2700000" algn="tl">
                    <a:srgbClr val="C0C0C0"/>
                  </a:outerShdw>
                </a:effectLst>
              </a:rPr>
              <a:pPr algn="r">
                <a:defRPr/>
              </a:pPr>
              <a:t>‹#›</a:t>
            </a:fld>
            <a:endParaRPr lang="en-US" sz="140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a:ln w="9525"/>
        </p:spPr>
        <p:txBody>
          <a:bodyPr/>
          <a:lstStyle/>
          <a:p>
            <a:pPr lvl="1"/>
            <a:r>
              <a:rPr lang="en-US" dirty="0" smtClean="0"/>
              <a:t>Analysis and design are only two pieces in a process to create a successful piece of software.</a:t>
            </a:r>
          </a:p>
          <a:p>
            <a:pPr lvl="1"/>
            <a:endParaRPr lang="en-US" dirty="0" smtClean="0"/>
          </a:p>
          <a:p>
            <a:pPr lvl="1"/>
            <a:r>
              <a:rPr lang="en-US" dirty="0" smtClean="0"/>
              <a:t>One of the other pieces is project management.  Our goal for today is to give you an appreciation for what project management is all about.</a:t>
            </a:r>
          </a:p>
          <a:p>
            <a:pPr lvl="1"/>
            <a:endParaRPr lang="en-US" dirty="0" smtClean="0"/>
          </a:p>
          <a:p>
            <a:pPr lvl="1"/>
            <a:endParaRPr lang="en-US" dirty="0" smtClean="0"/>
          </a:p>
          <a:p>
            <a:pPr lvl="1"/>
            <a:endParaRPr lang="en-US" dirty="0" smtClean="0"/>
          </a:p>
        </p:txBody>
      </p:sp>
      <p:sp>
        <p:nvSpPr>
          <p:cNvPr id="36867" name="Rectangle 3"/>
          <p:cNvSpPr>
            <a:spLocks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r>
              <a:rPr lang="en-US" smtClean="0"/>
              <a:t>Start Up - Scope and Procedures</a:t>
            </a:r>
          </a:p>
          <a:p>
            <a:r>
              <a:rPr lang="en-US" smtClean="0"/>
              <a:t>Planning - Defining activities and assigning them to people.</a:t>
            </a:r>
          </a:p>
          <a:p>
            <a:r>
              <a:rPr lang="en-US" smtClean="0"/>
              <a:t>Execution - Carry out the plan.  Tracking, Tracking, Tracking.  The product is created here.</a:t>
            </a:r>
          </a:p>
          <a:p>
            <a:r>
              <a:rPr lang="en-US" smtClean="0"/>
              <a:t>Close Down - Discontinue operation of the project in an orderly, controlled manner.  Reassign people, not fired!</a:t>
            </a:r>
          </a:p>
        </p:txBody>
      </p:sp>
      <p:sp>
        <p:nvSpPr>
          <p:cNvPr id="46083" name="Rectangle 3"/>
          <p:cNvSpPr>
            <a:spLocks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w="9525"/>
        </p:spPr>
        <p:txBody>
          <a:bodyPr/>
          <a:lstStyle/>
          <a:p>
            <a:r>
              <a:rPr lang="en-US" dirty="0" smtClean="0"/>
              <a:t>On the left is what</a:t>
            </a:r>
            <a:r>
              <a:rPr lang="en-US" baseline="0" dirty="0" smtClean="0"/>
              <a:t> you have been studying.</a:t>
            </a:r>
          </a:p>
          <a:p>
            <a:endParaRPr lang="en-US" baseline="0" dirty="0" smtClean="0"/>
          </a:p>
          <a:p>
            <a:r>
              <a:rPr lang="en-US" baseline="0" dirty="0" smtClean="0"/>
              <a:t>On the right is how it maps to the PM stages.</a:t>
            </a:r>
            <a:endParaRPr lang="en-US" dirty="0" smtClean="0"/>
          </a:p>
        </p:txBody>
      </p:sp>
      <p:sp>
        <p:nvSpPr>
          <p:cNvPr id="47107" name="Rectangle 3"/>
          <p:cNvSpPr>
            <a:spLocks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r>
              <a:rPr lang="en-US" smtClean="0"/>
              <a:t>Cheerleader</a:t>
            </a:r>
          </a:p>
          <a:p>
            <a:r>
              <a:rPr lang="en-US" smtClean="0"/>
              <a:t>Confessor</a:t>
            </a:r>
          </a:p>
          <a:p>
            <a:r>
              <a:rPr lang="en-US" smtClean="0"/>
              <a:t>Task Master</a:t>
            </a:r>
          </a:p>
          <a:p>
            <a:r>
              <a:rPr lang="en-US" smtClean="0"/>
              <a:t>Protector</a:t>
            </a:r>
          </a:p>
          <a:p>
            <a:endParaRPr lang="en-US" smtClean="0"/>
          </a:p>
          <a:p>
            <a:r>
              <a:rPr lang="en-US" smtClean="0"/>
              <a:t>90% of PM is communications!!</a:t>
            </a:r>
          </a:p>
          <a:p>
            <a:r>
              <a:rPr lang="en-US" smtClean="0"/>
              <a:t>Measurement!!!</a:t>
            </a:r>
          </a:p>
        </p:txBody>
      </p:sp>
      <p:sp>
        <p:nvSpPr>
          <p:cNvPr id="48131" name="Rectangle 3"/>
          <p:cNvSpPr>
            <a:spLocks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ln w="9525"/>
        </p:spPr>
        <p:txBody>
          <a:bodyPr/>
          <a:lstStyle/>
          <a:p>
            <a:r>
              <a:rPr lang="en-US" b="1" u="sng" smtClean="0"/>
              <a:t>9 Project Management Functions</a:t>
            </a:r>
          </a:p>
          <a:p>
            <a:endParaRPr lang="en-US" smtClean="0"/>
          </a:p>
          <a:p>
            <a:r>
              <a:rPr lang="en-US" smtClean="0"/>
              <a:t>Integration- Plan, Execute, Coordinate</a:t>
            </a:r>
          </a:p>
          <a:p>
            <a:r>
              <a:rPr lang="en-US" smtClean="0"/>
              <a:t>Scope - Shared expectations, Change Control,  Making sure all required work, and only required work, is done.</a:t>
            </a:r>
          </a:p>
          <a:p>
            <a:r>
              <a:rPr lang="en-US" smtClean="0"/>
              <a:t>Risk - Identification, Assessment, and Mitigation</a:t>
            </a:r>
          </a:p>
          <a:p>
            <a:r>
              <a:rPr lang="en-US" smtClean="0"/>
              <a:t>Communication - Internal, External, When, Whom, What, How.  Customer Relations</a:t>
            </a:r>
          </a:p>
          <a:p>
            <a:r>
              <a:rPr lang="en-US" smtClean="0"/>
              <a:t>Schedule - On-Time.  Proving it. Various calculations.</a:t>
            </a:r>
          </a:p>
          <a:p>
            <a:r>
              <a:rPr lang="en-US" smtClean="0"/>
              <a:t>Human Resource - People</a:t>
            </a:r>
          </a:p>
          <a:p>
            <a:r>
              <a:rPr lang="en-US" smtClean="0"/>
              <a:t>Quality - Plan for it.  Be able to Prove it.  Standards.  Eyes of the beholder.</a:t>
            </a:r>
          </a:p>
          <a:p>
            <a:r>
              <a:rPr lang="en-US" smtClean="0"/>
              <a:t>Cost - Budget vs. Actual.  Various calculations.</a:t>
            </a:r>
          </a:p>
          <a:p>
            <a:r>
              <a:rPr lang="en-US" smtClean="0"/>
              <a:t>Procurement - Subcontractor</a:t>
            </a:r>
          </a:p>
        </p:txBody>
      </p:sp>
      <p:sp>
        <p:nvSpPr>
          <p:cNvPr id="49155" name="Rectangle 3"/>
          <p:cNvSpPr>
            <a:spLocks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p:spPr>
        <p:txBody>
          <a:bodyPr/>
          <a:lstStyle/>
          <a:p>
            <a:r>
              <a:rPr lang="en-US" smtClean="0"/>
              <a:t>No Gold Plating!!</a:t>
            </a:r>
          </a:p>
          <a:p>
            <a:endParaRPr lang="en-US" smtClean="0"/>
          </a:p>
          <a:p>
            <a:r>
              <a:rPr lang="en-US" smtClean="0"/>
              <a:t>Analysis is critical here!</a:t>
            </a:r>
          </a:p>
          <a:p>
            <a:r>
              <a:rPr lang="en-US" smtClean="0"/>
              <a:t>Product Scope and Project Scope (testing, implementation, ...)</a:t>
            </a:r>
          </a:p>
          <a:p>
            <a:endParaRPr lang="en-US" smtClean="0"/>
          </a:p>
          <a:p>
            <a:r>
              <a:rPr lang="en-US" smtClean="0"/>
              <a:t>No good deed goes unpunished.</a:t>
            </a:r>
          </a:p>
        </p:txBody>
      </p:sp>
      <p:sp>
        <p:nvSpPr>
          <p:cNvPr id="50179" name="Rectangle 3"/>
          <p:cNvSpPr>
            <a:spLocks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ln w="9525"/>
        </p:spPr>
        <p:txBody>
          <a:bodyPr/>
          <a:lstStyle/>
          <a:p>
            <a:r>
              <a:rPr lang="en-US" smtClean="0"/>
              <a:t>Change to a project is NOT bad.  However, it must be managed!</a:t>
            </a:r>
          </a:p>
        </p:txBody>
      </p:sp>
      <p:sp>
        <p:nvSpPr>
          <p:cNvPr id="51203" name="Rectangle 3"/>
          <p:cNvSpPr>
            <a:spLocks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w="9525"/>
        </p:spPr>
        <p:txBody>
          <a:bodyPr/>
          <a:lstStyle/>
          <a:p>
            <a:r>
              <a:rPr lang="en-US" smtClean="0"/>
              <a:t>Identify</a:t>
            </a:r>
          </a:p>
          <a:p>
            <a:r>
              <a:rPr lang="en-US" smtClean="0"/>
              <a:t>Analysis</a:t>
            </a:r>
          </a:p>
          <a:p>
            <a:r>
              <a:rPr lang="en-US" smtClean="0"/>
              <a:t>Mitigation</a:t>
            </a:r>
          </a:p>
          <a:p>
            <a:r>
              <a:rPr lang="en-US" smtClean="0"/>
              <a:t>Monitor and Control</a:t>
            </a:r>
          </a:p>
          <a:p>
            <a:endParaRPr lang="en-US" smtClean="0"/>
          </a:p>
          <a:p>
            <a:r>
              <a:rPr lang="en-US" smtClean="0"/>
              <a:t>Known vs. Unknown </a:t>
            </a:r>
          </a:p>
          <a:p>
            <a:r>
              <a:rPr lang="en-US" smtClean="0"/>
              <a:t>Risk vs. Reward  (fast schedule)</a:t>
            </a:r>
          </a:p>
          <a:p>
            <a:endParaRPr lang="en-US" smtClean="0"/>
          </a:p>
          <a:p>
            <a:r>
              <a:rPr lang="en-US" smtClean="0"/>
              <a:t>Not just CYA</a:t>
            </a:r>
          </a:p>
        </p:txBody>
      </p:sp>
      <p:sp>
        <p:nvSpPr>
          <p:cNvPr id="52227" name="Rectangle 3"/>
          <p:cNvSpPr>
            <a:spLocks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ln w="9525"/>
        </p:spPr>
        <p:txBody>
          <a:bodyPr/>
          <a:lstStyle/>
          <a:p>
            <a:r>
              <a:rPr lang="en-US" smtClean="0"/>
              <a:t>Sending and Receiving Communication</a:t>
            </a:r>
          </a:p>
          <a:p>
            <a:r>
              <a:rPr lang="en-US" smtClean="0"/>
              <a:t>Have to plan up front</a:t>
            </a:r>
          </a:p>
          <a:p>
            <a:r>
              <a:rPr lang="en-US" smtClean="0"/>
              <a:t>Across all levels and organizations</a:t>
            </a:r>
          </a:p>
          <a:p>
            <a:r>
              <a:rPr lang="en-US" smtClean="0"/>
              <a:t>Appropriateness!!!</a:t>
            </a:r>
          </a:p>
        </p:txBody>
      </p:sp>
      <p:sp>
        <p:nvSpPr>
          <p:cNvPr id="53251" name="Rectangle 3"/>
          <p:cNvSpPr>
            <a:spLocks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w="9525"/>
        </p:spPr>
        <p:txBody>
          <a:bodyPr/>
          <a:lstStyle/>
          <a:p>
            <a:r>
              <a:rPr lang="en-US" smtClean="0"/>
              <a:t>Know where you are at!</a:t>
            </a:r>
          </a:p>
          <a:p>
            <a:r>
              <a:rPr lang="en-US" smtClean="0"/>
              <a:t>Know your critical path!</a:t>
            </a:r>
          </a:p>
          <a:p>
            <a:endParaRPr lang="en-US" smtClean="0"/>
          </a:p>
          <a:p>
            <a:r>
              <a:rPr lang="en-US" smtClean="0"/>
              <a:t>Some think this is Project Management.  It is only one piece.</a:t>
            </a:r>
          </a:p>
        </p:txBody>
      </p:sp>
      <p:sp>
        <p:nvSpPr>
          <p:cNvPr id="54275" name="Rectangle 3"/>
          <p:cNvSpPr>
            <a:spLocks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ln w="9525"/>
        </p:spPr>
        <p:txBody>
          <a:bodyPr/>
          <a:lstStyle/>
          <a:p>
            <a:r>
              <a:rPr lang="en-US" smtClean="0"/>
              <a:t>This involves sponsors, end users, suppliers, individual performers.</a:t>
            </a:r>
          </a:p>
        </p:txBody>
      </p:sp>
      <p:sp>
        <p:nvSpPr>
          <p:cNvPr id="55299" name="Rectangle 3"/>
          <p:cNvSpPr>
            <a:spLocks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r>
              <a:rPr lang="en-US" dirty="0" smtClean="0"/>
              <a:t>We are with </a:t>
            </a:r>
            <a:r>
              <a:rPr lang="en-US" sz="1400" b="1" dirty="0" smtClean="0"/>
              <a:t>HP Enterprise Services.  We </a:t>
            </a:r>
            <a:r>
              <a:rPr lang="en-US" sz="1400" b="1" kern="1200" dirty="0" smtClean="0">
                <a:solidFill>
                  <a:schemeClr val="tx1"/>
                </a:solidFill>
                <a:latin typeface="Arial" charset="0"/>
                <a:ea typeface="+mn-ea"/>
                <a:cs typeface="+mn-cs"/>
              </a:rPr>
              <a:t>are a leading </a:t>
            </a:r>
            <a:r>
              <a:rPr lang="en-US" sz="1400" b="1" dirty="0" smtClean="0"/>
              <a:t>provider of IT services </a:t>
            </a:r>
            <a:r>
              <a:rPr lang="en-US" dirty="0" smtClean="0"/>
              <a:t>around the world. </a:t>
            </a:r>
          </a:p>
          <a:p>
            <a:endParaRPr lang="en-US" dirty="0" smtClean="0"/>
          </a:p>
          <a:p>
            <a:r>
              <a:rPr lang="en-US" dirty="0" smtClean="0"/>
              <a:t>HP creates new possibilities for technology to have a meaningful impact on people, businesses, governments and society. The world’s largest technology company, HP brings together a portfolio that spans printing, personal computing, software, services and IT infrastructure to solve customer problems. </a:t>
            </a:r>
            <a:endParaRPr lang="en-US" dirty="0" smtClean="0"/>
          </a:p>
          <a:p>
            <a:r>
              <a:rPr lang="en-US" dirty="0" smtClean="0"/>
              <a:t>HP has over </a:t>
            </a:r>
            <a:r>
              <a:rPr lang="en-US" dirty="0" smtClean="0"/>
              <a:t>321,000 </a:t>
            </a:r>
            <a:r>
              <a:rPr lang="en-US" dirty="0" smtClean="0"/>
              <a:t>employees world wide in over </a:t>
            </a:r>
            <a:r>
              <a:rPr lang="en-US" dirty="0" smtClean="0"/>
              <a:t>170 </a:t>
            </a:r>
            <a:r>
              <a:rPr lang="en-US" dirty="0" smtClean="0"/>
              <a:t>countries.  </a:t>
            </a:r>
          </a:p>
          <a:p>
            <a:endParaRPr lang="en-US" dirty="0" smtClean="0"/>
          </a:p>
          <a:p>
            <a:r>
              <a:rPr lang="en-US" dirty="0" smtClean="0"/>
              <a:t>Gary O.</a:t>
            </a:r>
          </a:p>
          <a:p>
            <a:r>
              <a:rPr lang="en-US" dirty="0" smtClean="0"/>
              <a:t>I earned my undergraduate in 1982.  I earned my MBA here at UMSL in ’88.  I have been doing PM since 94.</a:t>
            </a:r>
          </a:p>
          <a:p>
            <a:endParaRPr lang="en-US" dirty="0" smtClean="0"/>
          </a:p>
          <a:p>
            <a:r>
              <a:rPr lang="en-US" dirty="0" smtClean="0"/>
              <a:t>Eric</a:t>
            </a:r>
          </a:p>
          <a:p>
            <a:r>
              <a:rPr lang="en-US" dirty="0" smtClean="0"/>
              <a:t>Graduated from UMSL in ’95 with a BSBA and an MIS emphasis … and never had Dr. Sauter.  I have been doing PM for the last 10 years.  Earned my PMP certification in 2003.</a:t>
            </a:r>
          </a:p>
          <a:p>
            <a:endParaRPr lang="en-US" dirty="0" smtClean="0"/>
          </a:p>
          <a:p>
            <a:r>
              <a:rPr lang="en-US" sz="1400" b="1" dirty="0" smtClean="0"/>
              <a:t>Our opinions only.  However, </a:t>
            </a:r>
            <a:r>
              <a:rPr lang="en-US" sz="1400" b="1" dirty="0" smtClean="0"/>
              <a:t>we developed our presentation based on our experience and utilizing the PMI </a:t>
            </a:r>
            <a:r>
              <a:rPr lang="en-US" sz="1400" b="1" dirty="0" smtClean="0"/>
              <a:t>(Project Management Institute</a:t>
            </a:r>
            <a:r>
              <a:rPr lang="en-US" sz="1400" b="1" dirty="0" smtClean="0"/>
              <a:t>) - PMBOK.</a:t>
            </a:r>
            <a:r>
              <a:rPr lang="en-US" sz="1400" dirty="0" smtClean="0"/>
              <a:t/>
            </a:r>
            <a:br>
              <a:rPr lang="en-US" sz="1400" dirty="0" smtClean="0"/>
            </a:br>
            <a:endParaRPr lang="en-US" sz="1400" dirty="0" smtClean="0"/>
          </a:p>
          <a:p>
            <a:endParaRPr lang="en-US" sz="1400" dirty="0" smtClean="0"/>
          </a:p>
        </p:txBody>
      </p:sp>
      <p:sp>
        <p:nvSpPr>
          <p:cNvPr id="37891" name="Rectangle 3"/>
          <p:cNvSpPr>
            <a:spLocks noChangeArrowheads="1" noTextEdit="1"/>
          </p:cNvSpPr>
          <p:nvPr>
            <p:ph type="sldImg"/>
          </p:nvPr>
        </p:nvSpPr>
        <p:spPr>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r>
              <a:rPr lang="en-US" smtClean="0"/>
              <a:t>Sox?  Planned quality</a:t>
            </a:r>
          </a:p>
          <a:p>
            <a:endParaRPr lang="en-US" smtClean="0"/>
          </a:p>
          <a:p>
            <a:r>
              <a:rPr lang="en-US" smtClean="0"/>
              <a:t>ISO9000</a:t>
            </a:r>
          </a:p>
          <a:p>
            <a:r>
              <a:rPr lang="en-US" smtClean="0"/>
              <a:t>CMMI</a:t>
            </a:r>
          </a:p>
          <a:p>
            <a:endParaRPr lang="en-US" smtClean="0"/>
          </a:p>
          <a:p>
            <a:r>
              <a:rPr lang="en-US" smtClean="0"/>
              <a:t>Walkthroughs</a:t>
            </a:r>
          </a:p>
          <a:p>
            <a:r>
              <a:rPr lang="en-US" smtClean="0"/>
              <a:t>Sign offs</a:t>
            </a:r>
          </a:p>
          <a:p>
            <a:r>
              <a:rPr lang="en-US" smtClean="0"/>
              <a:t>Coding Standards</a:t>
            </a:r>
          </a:p>
          <a:p>
            <a:r>
              <a:rPr lang="en-US" smtClean="0"/>
              <a:t>Meeting Minutes</a:t>
            </a:r>
          </a:p>
        </p:txBody>
      </p:sp>
      <p:sp>
        <p:nvSpPr>
          <p:cNvPr id="56323" name="Rectangle 3"/>
          <p:cNvSpPr>
            <a:spLocks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noFill/>
          <a:ln w="9525"/>
        </p:spPr>
        <p:txBody>
          <a:bodyPr/>
          <a:lstStyle/>
          <a:p>
            <a:r>
              <a:rPr lang="en-US" smtClean="0"/>
              <a:t>Resources</a:t>
            </a:r>
          </a:p>
          <a:p>
            <a:pPr lvl="1"/>
            <a:r>
              <a:rPr lang="en-US" smtClean="0"/>
              <a:t>Experience levels</a:t>
            </a:r>
          </a:p>
          <a:p>
            <a:pPr lvl="1"/>
            <a:r>
              <a:rPr lang="en-US" smtClean="0"/>
              <a:t>Vacation, Sick, Quit</a:t>
            </a:r>
          </a:p>
          <a:p>
            <a:r>
              <a:rPr lang="en-US" smtClean="0"/>
              <a:t>Equipment</a:t>
            </a:r>
          </a:p>
          <a:p>
            <a:pPr lvl="1"/>
            <a:r>
              <a:rPr lang="en-US" smtClean="0"/>
              <a:t>Hardware, Software, Office Space, Copiers, Phones</a:t>
            </a:r>
          </a:p>
          <a:p>
            <a:r>
              <a:rPr lang="en-US" smtClean="0"/>
              <a:t>What you use</a:t>
            </a:r>
          </a:p>
          <a:p>
            <a:pPr lvl="1"/>
            <a:r>
              <a:rPr lang="en-US" smtClean="0"/>
              <a:t>Cycles, Electricity, ...</a:t>
            </a:r>
          </a:p>
          <a:p>
            <a:endParaRPr lang="en-US" smtClean="0"/>
          </a:p>
          <a:p>
            <a:r>
              <a:rPr lang="en-US" smtClean="0"/>
              <a:t>Fixed Price, T&amp;M, Fixed Resources</a:t>
            </a:r>
          </a:p>
          <a:p>
            <a:endParaRPr lang="en-US" smtClean="0"/>
          </a:p>
          <a:p>
            <a:r>
              <a:rPr lang="en-US" smtClean="0"/>
              <a:t>Define what is included and what isn’t.</a:t>
            </a:r>
          </a:p>
          <a:p>
            <a:endParaRPr lang="en-US" smtClean="0"/>
          </a:p>
          <a:p>
            <a:pPr lvl="1"/>
            <a:endParaRPr lang="en-US" smtClean="0"/>
          </a:p>
        </p:txBody>
      </p:sp>
      <p:sp>
        <p:nvSpPr>
          <p:cNvPr id="57347" name="Rectangle 3"/>
          <p:cNvSpPr>
            <a:spLocks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p:spPr>
        <p:txBody>
          <a:bodyPr/>
          <a:lstStyle/>
          <a:p>
            <a:r>
              <a:rPr lang="en-US" smtClean="0"/>
              <a:t>Getting more important!! This can be used to transfer or mitigate risk</a:t>
            </a:r>
          </a:p>
          <a:p>
            <a:endParaRPr lang="en-US" smtClean="0"/>
          </a:p>
          <a:p>
            <a:r>
              <a:rPr lang="en-US" smtClean="0"/>
              <a:t>Procurement Planning - what is needed when</a:t>
            </a:r>
          </a:p>
          <a:p>
            <a:r>
              <a:rPr lang="en-US" smtClean="0"/>
              <a:t>Solicitation Planning - requirements</a:t>
            </a:r>
          </a:p>
          <a:p>
            <a:r>
              <a:rPr lang="en-US" smtClean="0"/>
              <a:t>Solicitation</a:t>
            </a:r>
          </a:p>
          <a:p>
            <a:r>
              <a:rPr lang="en-US" smtClean="0"/>
              <a:t>Selection</a:t>
            </a:r>
          </a:p>
          <a:p>
            <a:r>
              <a:rPr lang="en-US" smtClean="0"/>
              <a:t>Administration</a:t>
            </a:r>
          </a:p>
          <a:p>
            <a:r>
              <a:rPr lang="en-US" smtClean="0"/>
              <a:t>Closeout</a:t>
            </a:r>
          </a:p>
        </p:txBody>
      </p:sp>
      <p:sp>
        <p:nvSpPr>
          <p:cNvPr id="58371" name="Rectangle 3"/>
          <p:cNvSpPr>
            <a:spLocks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noFill/>
          <a:ln w="9525"/>
        </p:spPr>
        <p:txBody>
          <a:bodyPr/>
          <a:lstStyle/>
          <a:p>
            <a:r>
              <a:rPr lang="en-US" smtClean="0"/>
              <a:t>How </a:t>
            </a:r>
          </a:p>
        </p:txBody>
      </p:sp>
      <p:sp>
        <p:nvSpPr>
          <p:cNvPr id="59395" name="Rectangle 3"/>
          <p:cNvSpPr>
            <a:spLocks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w="9525"/>
        </p:spPr>
        <p:txBody>
          <a:bodyPr/>
          <a:lstStyle/>
          <a:p>
            <a:endParaRPr lang="en-US" smtClean="0"/>
          </a:p>
        </p:txBody>
      </p:sp>
      <p:sp>
        <p:nvSpPr>
          <p:cNvPr id="60419" name="Rectangle 3"/>
          <p:cNvSpPr>
            <a:spLocks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w="9525"/>
        </p:spPr>
        <p:txBody>
          <a:bodyPr/>
          <a:lstStyle/>
          <a:p>
            <a:endParaRPr lang="en-US" smtClean="0"/>
          </a:p>
        </p:txBody>
      </p:sp>
      <p:sp>
        <p:nvSpPr>
          <p:cNvPr id="61443" name="Rectangle 3"/>
          <p:cNvSpPr>
            <a:spLocks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a:noFill/>
          <a:ln w="9525"/>
        </p:spPr>
        <p:txBody>
          <a:bodyPr/>
          <a:lstStyle/>
          <a:p>
            <a:r>
              <a:rPr lang="en-US" smtClean="0"/>
              <a:t>Do you have one?  Do you know your scope?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w="9525"/>
        </p:spPr>
        <p:txBody>
          <a:bodyPr/>
          <a:lstStyle/>
          <a:p>
            <a:r>
              <a:rPr lang="en-US" smtClean="0"/>
              <a:t>We’ll skip mitigation, just identify them.</a:t>
            </a:r>
          </a:p>
          <a:p>
            <a:endParaRPr lang="en-US" smtClean="0"/>
          </a:p>
          <a:p>
            <a:r>
              <a:rPr lang="en-US" smtClean="0"/>
              <a:t>For each risk, describe it, identify the likely hood it will occur and the impact if it occurs,  </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r>
              <a:rPr lang="en-US" smtClean="0"/>
              <a:t>Who is responsible to make sure it gets done?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p:spPr>
        <p:txBody>
          <a:bodyPr/>
          <a:lstStyle/>
          <a:p>
            <a:endParaRPr lang="en-US" smtClean="0"/>
          </a:p>
        </p:txBody>
      </p:sp>
      <p:sp>
        <p:nvSpPr>
          <p:cNvPr id="38915" name="Rectangle 3"/>
          <p:cNvSpPr>
            <a:spLocks noChangeArrowheads="1" noTextEdit="1"/>
          </p:cNvSpPr>
          <p:nvPr>
            <p:ph type="sldImg"/>
          </p:nvPr>
        </p:nvSpPr>
        <p:spPr>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w="9525"/>
        </p:spPr>
        <p:txBody>
          <a:bodyPr/>
          <a:lstStyle/>
          <a:p>
            <a:r>
              <a:rPr lang="en-US" smtClean="0"/>
              <a:t>Stamp out unsuccessful projects!!</a:t>
            </a:r>
          </a:p>
        </p:txBody>
      </p:sp>
      <p:sp>
        <p:nvSpPr>
          <p:cNvPr id="66563" name="Rectangle 3"/>
          <p:cNvSpPr>
            <a:spLocks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noFill/>
          <a:ln w="9525"/>
        </p:spPr>
        <p:txBody>
          <a:bodyPr/>
          <a:lstStyle/>
          <a:p>
            <a:endParaRPr lang="en-US" smtClean="0"/>
          </a:p>
        </p:txBody>
      </p:sp>
      <p:sp>
        <p:nvSpPr>
          <p:cNvPr id="67587" name="Rectangle 3"/>
          <p:cNvSpPr>
            <a:spLocks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w="9525"/>
        </p:spPr>
        <p:txBody>
          <a:bodyPr/>
          <a:lstStyle/>
          <a:p>
            <a:endParaRPr lang="en-US" smtClean="0"/>
          </a:p>
        </p:txBody>
      </p:sp>
      <p:sp>
        <p:nvSpPr>
          <p:cNvPr id="39939" name="Rectangle 3"/>
          <p:cNvSpPr>
            <a:spLocks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p:spPr>
        <p:txBody>
          <a:bodyPr/>
          <a:lstStyle/>
          <a:p>
            <a:r>
              <a:rPr lang="en-US" smtClean="0"/>
              <a:t>Building a building</a:t>
            </a:r>
          </a:p>
          <a:p>
            <a:r>
              <a:rPr lang="en-US" smtClean="0"/>
              <a:t>Creating software</a:t>
            </a:r>
          </a:p>
          <a:p>
            <a:r>
              <a:rPr lang="en-US" smtClean="0"/>
              <a:t>Running a campaign for political office</a:t>
            </a:r>
          </a:p>
          <a:p>
            <a:r>
              <a:rPr lang="en-US" smtClean="0"/>
              <a:t>Starting a new business.</a:t>
            </a:r>
          </a:p>
        </p:txBody>
      </p:sp>
      <p:sp>
        <p:nvSpPr>
          <p:cNvPr id="40963" name="Rectangle 3"/>
          <p:cNvSpPr>
            <a:spLocks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w="9525"/>
        </p:spPr>
        <p:txBody>
          <a:bodyPr/>
          <a:lstStyle/>
          <a:p>
            <a:r>
              <a:rPr lang="en-US" dirty="0" smtClean="0"/>
              <a:t>The problem isn’t in the definition of ‘success’, it is in the definition of ‘failure’.</a:t>
            </a:r>
          </a:p>
          <a:p>
            <a:endParaRPr lang="en-US" dirty="0" smtClean="0"/>
          </a:p>
          <a:p>
            <a:r>
              <a:rPr lang="en-US" dirty="0" smtClean="0"/>
              <a:t>If a project is 3 months late or 5% over budget, is that a failure or just disappointment?</a:t>
            </a:r>
          </a:p>
          <a:p>
            <a:endParaRPr lang="en-US" dirty="0" smtClean="0"/>
          </a:p>
          <a:p>
            <a:r>
              <a:rPr lang="en-US" dirty="0" smtClean="0"/>
              <a:t>According to the Standish </a:t>
            </a:r>
            <a:r>
              <a:rPr lang="en-US" dirty="0" smtClean="0"/>
              <a:t>Group, in their yearly 2009</a:t>
            </a:r>
            <a:r>
              <a:rPr lang="en-US" baseline="0" dirty="0" smtClean="0"/>
              <a:t> CHAOS report on project management, found that </a:t>
            </a:r>
            <a:r>
              <a:rPr lang="en-US" dirty="0" smtClean="0"/>
              <a:t>32% of all projects are successful (delivered on time, on budget, with required features and functions) , 44% were challenged (delivered late, over budget, and/or with less than the required features and functions), and 24% failed (cancelled prior to completion or delivered and never used).  That </a:t>
            </a:r>
            <a:r>
              <a:rPr lang="en-US" dirty="0" smtClean="0"/>
              <a:t>means </a:t>
            </a:r>
            <a:r>
              <a:rPr lang="en-US" dirty="0" smtClean="0"/>
              <a:t>68% </a:t>
            </a:r>
            <a:r>
              <a:rPr lang="en-US" dirty="0" smtClean="0"/>
              <a:t>of projects are ‘challenged’ in some way. </a:t>
            </a:r>
            <a:r>
              <a:rPr lang="en-US" dirty="0" smtClean="0"/>
              <a:t> Now they have a vested interest in reporting</a:t>
            </a:r>
            <a:r>
              <a:rPr lang="en-US" baseline="0" dirty="0" smtClean="0"/>
              <a:t> </a:t>
            </a:r>
            <a:r>
              <a:rPr lang="en-US" baseline="0" dirty="0" err="1" smtClean="0"/>
              <a:t>failurs</a:t>
            </a:r>
            <a:r>
              <a:rPr lang="en-US" baseline="0" dirty="0" smtClean="0"/>
              <a:t> (because they sell a PM methodology) but their numbers aren’t way out of line.</a:t>
            </a:r>
            <a:endParaRPr lang="en-US" dirty="0" smtClean="0"/>
          </a:p>
        </p:txBody>
      </p:sp>
      <p:sp>
        <p:nvSpPr>
          <p:cNvPr id="43011" name="Rectangle 3"/>
          <p:cNvSpPr>
            <a:spLocks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w="9525"/>
        </p:spPr>
        <p:txBody>
          <a:bodyPr/>
          <a:lstStyle/>
          <a:p>
            <a:endParaRPr lang="en-US" smtClean="0"/>
          </a:p>
        </p:txBody>
      </p:sp>
      <p:sp>
        <p:nvSpPr>
          <p:cNvPr id="44035" name="Rectangle 3"/>
          <p:cNvSpPr>
            <a:spLocks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w="9525"/>
        </p:spPr>
        <p:txBody>
          <a:bodyPr/>
          <a:lstStyle/>
          <a:p>
            <a:r>
              <a:rPr lang="en-US" smtClean="0"/>
              <a:t>What is needed for THIS project?</a:t>
            </a:r>
          </a:p>
          <a:p>
            <a:endParaRPr lang="en-US" smtClean="0"/>
          </a:p>
          <a:p>
            <a:r>
              <a:rPr lang="en-US" smtClean="0"/>
              <a:t>Does it save me time?</a:t>
            </a:r>
          </a:p>
          <a:p>
            <a:endParaRPr lang="en-US" smtClean="0"/>
          </a:p>
          <a:p>
            <a:r>
              <a:rPr lang="en-US" smtClean="0"/>
              <a:t>Is it a deliverable?</a:t>
            </a:r>
          </a:p>
          <a:p>
            <a:endParaRPr lang="en-US" smtClean="0"/>
          </a:p>
          <a:p>
            <a:r>
              <a:rPr lang="en-US" smtClean="0"/>
              <a:t>Does it contribute to the effectiveness of a later deliverable?</a:t>
            </a:r>
          </a:p>
          <a:p>
            <a:endParaRPr lang="en-US" smtClean="0"/>
          </a:p>
          <a:p>
            <a:r>
              <a:rPr lang="en-US" smtClean="0"/>
              <a:t>Good for people development?</a:t>
            </a:r>
          </a:p>
          <a:p>
            <a:endParaRPr lang="en-US" smtClean="0"/>
          </a:p>
          <a:p>
            <a:endParaRPr lang="en-US" smtClean="0"/>
          </a:p>
        </p:txBody>
      </p:sp>
      <p:sp>
        <p:nvSpPr>
          <p:cNvPr id="45059" name="Rectangle 3"/>
          <p:cNvSpPr>
            <a:spLocks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228600"/>
            <a:ext cx="20383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28600"/>
            <a:ext cx="59626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9"/>
          <p:cNvGrpSpPr>
            <a:grpSpLocks/>
          </p:cNvGrpSpPr>
          <p:nvPr/>
        </p:nvGrpSpPr>
        <p:grpSpPr bwMode="auto">
          <a:xfrm>
            <a:off x="236538" y="0"/>
            <a:ext cx="8896350" cy="6845300"/>
            <a:chOff x="149" y="0"/>
            <a:chExt cx="5604" cy="4312"/>
          </a:xfrm>
        </p:grpSpPr>
        <p:sp>
          <p:nvSpPr>
            <p:cNvPr id="2" name="Rectangle 2"/>
            <p:cNvSpPr>
              <a:spLocks noChangeArrowheads="1"/>
            </p:cNvSpPr>
            <p:nvPr/>
          </p:nvSpPr>
          <p:spPr bwMode="auto">
            <a:xfrm>
              <a:off x="149" y="0"/>
              <a:ext cx="150" cy="4312"/>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27" name="Rectangle 3"/>
            <p:cNvSpPr>
              <a:spLocks noChangeArrowheads="1"/>
            </p:cNvSpPr>
            <p:nvPr/>
          </p:nvSpPr>
          <p:spPr bwMode="auto">
            <a:xfrm>
              <a:off x="277" y="0"/>
              <a:ext cx="235" cy="2940"/>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28" name="Rectangle 4"/>
            <p:cNvSpPr>
              <a:spLocks noChangeArrowheads="1"/>
            </p:cNvSpPr>
            <p:nvPr/>
          </p:nvSpPr>
          <p:spPr bwMode="auto">
            <a:xfrm>
              <a:off x="203" y="0"/>
              <a:ext cx="682" cy="2112"/>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29" name="Rectangle 5"/>
            <p:cNvSpPr>
              <a:spLocks noChangeArrowheads="1"/>
            </p:cNvSpPr>
            <p:nvPr/>
          </p:nvSpPr>
          <p:spPr bwMode="auto">
            <a:xfrm>
              <a:off x="256" y="0"/>
              <a:ext cx="192" cy="2448"/>
            </a:xfrm>
            <a:prstGeom prst="rect">
              <a:avLst/>
            </a:prstGeom>
            <a:gradFill rotWithShape="0">
              <a:gsLst>
                <a:gs pos="0">
                  <a:srgbClr val="114FFB">
                    <a:gamma/>
                    <a:shade val="29804"/>
                    <a:invGamma/>
                  </a:srgbClr>
                </a:gs>
                <a:gs pos="100000">
                  <a:srgbClr val="114FFB"/>
                </a:gs>
              </a:gsLst>
              <a:lin ang="5400000" scaled="1"/>
            </a:grad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30" name="Rectangle 6"/>
            <p:cNvSpPr>
              <a:spLocks noChangeArrowheads="1"/>
            </p:cNvSpPr>
            <p:nvPr/>
          </p:nvSpPr>
          <p:spPr bwMode="auto">
            <a:xfrm>
              <a:off x="373" y="924"/>
              <a:ext cx="331" cy="768"/>
            </a:xfrm>
            <a:prstGeom prst="rect">
              <a:avLst/>
            </a:prstGeom>
            <a:gradFill rotWithShape="0">
              <a:gsLst>
                <a:gs pos="0">
                  <a:srgbClr val="FC0128">
                    <a:gamma/>
                    <a:shade val="29804"/>
                    <a:invGamma/>
                  </a:srgbClr>
                </a:gs>
                <a:gs pos="100000">
                  <a:srgbClr val="FC0128"/>
                </a:gs>
              </a:gsLst>
              <a:lin ang="5400000" scaled="1"/>
            </a:grad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31" name="Rectangle 7"/>
            <p:cNvSpPr>
              <a:spLocks noChangeArrowheads="1"/>
            </p:cNvSpPr>
            <p:nvPr/>
          </p:nvSpPr>
          <p:spPr bwMode="auto">
            <a:xfrm>
              <a:off x="320" y="888"/>
              <a:ext cx="5433" cy="84"/>
            </a:xfrm>
            <a:prstGeom prst="rect">
              <a:avLst/>
            </a:prstGeom>
            <a:gradFill rotWithShape="0">
              <a:gsLst>
                <a:gs pos="0">
                  <a:srgbClr val="ACACAC">
                    <a:gamma/>
                    <a:shade val="29804"/>
                    <a:invGamma/>
                  </a:srgbClr>
                </a:gs>
                <a:gs pos="100000">
                  <a:srgbClr val="ACACAC"/>
                </a:gs>
              </a:gsLst>
              <a:lin ang="5400000" scaled="1"/>
            </a:grad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32" name="Line 8"/>
            <p:cNvSpPr>
              <a:spLocks noChangeShapeType="1"/>
            </p:cNvSpPr>
            <p:nvPr/>
          </p:nvSpPr>
          <p:spPr bwMode="auto">
            <a:xfrm>
              <a:off x="153" y="888"/>
              <a:ext cx="5596" cy="0"/>
            </a:xfrm>
            <a:prstGeom prst="line">
              <a:avLst/>
            </a:prstGeom>
            <a:noFill/>
            <a:ln w="12700">
              <a:solidFill>
                <a:schemeClr val="accent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sp>
        <p:nvSpPr>
          <p:cNvPr id="1034" name="Rectangle 10"/>
          <p:cNvSpPr>
            <a:spLocks noGrp="1" noChangeArrowheads="1"/>
          </p:cNvSpPr>
          <p:nvPr>
            <p:ph type="title"/>
          </p:nvPr>
        </p:nvSpPr>
        <p:spPr bwMode="auto">
          <a:xfrm>
            <a:off x="762000" y="228600"/>
            <a:ext cx="7772400" cy="11620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1143000" y="18288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n"/>
        <a:defRPr sz="3200" i="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100000"/>
        <a:buChar char="•"/>
        <a:defRPr sz="2800" i="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100000"/>
        <a:buChar char="–"/>
        <a:defRPr sz="2400" i="1">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i="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nchor="ctr"/>
          <a:lstStyle/>
          <a:p>
            <a:pPr algn="ctr">
              <a:defRPr/>
            </a:pPr>
            <a:r>
              <a:rPr lang="en-US" smtClean="0"/>
              <a:t>Project Management</a:t>
            </a:r>
          </a:p>
        </p:txBody>
      </p:sp>
      <p:sp>
        <p:nvSpPr>
          <p:cNvPr id="4099" name="Rectangle 3"/>
          <p:cNvSpPr>
            <a:spLocks noGrp="1" noChangeArrowheads="1"/>
          </p:cNvSpPr>
          <p:nvPr>
            <p:ph type="subTitle" idx="1"/>
          </p:nvPr>
        </p:nvSpPr>
        <p:spPr/>
        <p:txBody>
          <a:bodyPr/>
          <a:lstStyle/>
          <a:p>
            <a:pPr marL="342900" indent="-342900" algn="l">
              <a:defRPr/>
            </a:pPr>
            <a:endParaRPr lang="en-US" sz="2800" dirty="0" smtClean="0"/>
          </a:p>
          <a:p>
            <a:pPr marL="342900" indent="-342900" algn="l">
              <a:defRPr/>
            </a:pPr>
            <a:endParaRPr lang="en-US" sz="2800" dirty="0" smtClean="0"/>
          </a:p>
          <a:p>
            <a:pPr marL="342900" indent="-342900" algn="l">
              <a:defRPr/>
            </a:pPr>
            <a:endParaRPr lang="en-US" sz="2800" dirty="0" smtClean="0"/>
          </a:p>
          <a:p>
            <a:pPr marL="342900" indent="-342900" algn="l">
              <a:defRPr/>
            </a:pPr>
            <a:r>
              <a:rPr lang="en-US" sz="1000" dirty="0" smtClean="0"/>
              <a:t>November 2, 2009</a:t>
            </a:r>
            <a:endParaRPr lang="en-US" sz="10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smtClean="0"/>
              <a:t>4 Project Stages</a:t>
            </a:r>
          </a:p>
        </p:txBody>
      </p:sp>
      <p:sp>
        <p:nvSpPr>
          <p:cNvPr id="25603" name="Rectangle 3"/>
          <p:cNvSpPr>
            <a:spLocks noGrp="1" noChangeArrowheads="1"/>
          </p:cNvSpPr>
          <p:nvPr>
            <p:ph type="body" idx="1"/>
          </p:nvPr>
        </p:nvSpPr>
        <p:spPr/>
        <p:txBody>
          <a:bodyPr/>
          <a:lstStyle/>
          <a:p>
            <a:pPr>
              <a:defRPr/>
            </a:pPr>
            <a:r>
              <a:rPr lang="en-US" smtClean="0"/>
              <a:t>Start Up</a:t>
            </a:r>
          </a:p>
          <a:p>
            <a:pPr>
              <a:defRPr/>
            </a:pPr>
            <a:r>
              <a:rPr lang="en-US" smtClean="0"/>
              <a:t>Planning</a:t>
            </a:r>
          </a:p>
          <a:p>
            <a:pPr>
              <a:defRPr/>
            </a:pPr>
            <a:r>
              <a:rPr lang="en-US" smtClean="0"/>
              <a:t>Execution</a:t>
            </a:r>
          </a:p>
          <a:p>
            <a:pPr>
              <a:defRPr/>
            </a:pPr>
            <a:r>
              <a:rPr lang="en-US" smtClean="0"/>
              <a:t>Close Down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en-US" smtClean="0"/>
              <a:t>Project to Development Relationship Model	</a:t>
            </a:r>
          </a:p>
        </p:txBody>
      </p:sp>
      <p:sp>
        <p:nvSpPr>
          <p:cNvPr id="27672" name="Line 24"/>
          <p:cNvSpPr>
            <a:spLocks noChangeShapeType="1"/>
          </p:cNvSpPr>
          <p:nvPr/>
        </p:nvSpPr>
        <p:spPr bwMode="auto">
          <a:xfrm>
            <a:off x="3048000" y="5334000"/>
            <a:ext cx="588963"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3" name="Line 25"/>
          <p:cNvSpPr>
            <a:spLocks noChangeShapeType="1"/>
          </p:cNvSpPr>
          <p:nvPr/>
        </p:nvSpPr>
        <p:spPr bwMode="auto">
          <a:xfrm flipV="1">
            <a:off x="3643313" y="2436813"/>
            <a:ext cx="0" cy="2900362"/>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4" name="Line 26"/>
          <p:cNvSpPr>
            <a:spLocks noChangeShapeType="1"/>
          </p:cNvSpPr>
          <p:nvPr/>
        </p:nvSpPr>
        <p:spPr bwMode="auto">
          <a:xfrm flipH="1">
            <a:off x="3035300" y="2452688"/>
            <a:ext cx="614363" cy="2874962"/>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nvGrpSpPr>
          <p:cNvPr id="12294" name="Group 30"/>
          <p:cNvGrpSpPr>
            <a:grpSpLocks/>
          </p:cNvGrpSpPr>
          <p:nvPr/>
        </p:nvGrpSpPr>
        <p:grpSpPr bwMode="auto">
          <a:xfrm>
            <a:off x="2957513" y="2438400"/>
            <a:ext cx="615950" cy="2889250"/>
            <a:chOff x="1344" y="1536"/>
            <a:chExt cx="388" cy="1820"/>
          </a:xfrm>
        </p:grpSpPr>
        <p:sp>
          <p:nvSpPr>
            <p:cNvPr id="27675" name="Line 27"/>
            <p:cNvSpPr>
              <a:spLocks noChangeShapeType="1"/>
            </p:cNvSpPr>
            <p:nvPr/>
          </p:nvSpPr>
          <p:spPr bwMode="auto">
            <a:xfrm flipH="1">
              <a:off x="1345" y="1536"/>
              <a:ext cx="387"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6" name="Line 28"/>
            <p:cNvSpPr>
              <a:spLocks noChangeShapeType="1"/>
            </p:cNvSpPr>
            <p:nvPr/>
          </p:nvSpPr>
          <p:spPr bwMode="auto">
            <a:xfrm flipH="1">
              <a:off x="1345" y="1545"/>
              <a:ext cx="387" cy="1811"/>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77" name="Line 29"/>
            <p:cNvSpPr>
              <a:spLocks noChangeShapeType="1"/>
            </p:cNvSpPr>
            <p:nvPr/>
          </p:nvSpPr>
          <p:spPr bwMode="auto">
            <a:xfrm>
              <a:off x="1344" y="1545"/>
              <a:ext cx="0" cy="1763"/>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grpSp>
      <p:sp>
        <p:nvSpPr>
          <p:cNvPr id="12295" name="Rectangle 31"/>
          <p:cNvSpPr>
            <a:spLocks noChangeArrowheads="1"/>
          </p:cNvSpPr>
          <p:nvPr/>
        </p:nvSpPr>
        <p:spPr bwMode="auto">
          <a:xfrm>
            <a:off x="3035300" y="2592388"/>
            <a:ext cx="490520" cy="243656"/>
          </a:xfrm>
          <a:prstGeom prst="rect">
            <a:avLst/>
          </a:prstGeom>
          <a:noFill/>
          <a:ln w="12700">
            <a:noFill/>
            <a:miter lim="800000"/>
            <a:headEnd/>
            <a:tailEnd/>
          </a:ln>
        </p:spPr>
        <p:txBody>
          <a:bodyPr wrap="none" lIns="90488" tIns="44450" rIns="90488" bIns="44450">
            <a:spAutoFit/>
          </a:bodyPr>
          <a:lstStyle/>
          <a:p>
            <a:r>
              <a:rPr lang="en-US" sz="1000" i="0" dirty="0" smtClean="0">
                <a:latin typeface="Times New Roman" pitchFamily="18" charset="0"/>
              </a:rPr>
              <a:t>Why?</a:t>
            </a:r>
            <a:endParaRPr lang="en-US" sz="1000" i="0" dirty="0">
              <a:latin typeface="Times New Roman" pitchFamily="18" charset="0"/>
            </a:endParaRPr>
          </a:p>
        </p:txBody>
      </p:sp>
      <p:sp>
        <p:nvSpPr>
          <p:cNvPr id="12296" name="Rectangle 32"/>
          <p:cNvSpPr>
            <a:spLocks noChangeArrowheads="1"/>
          </p:cNvSpPr>
          <p:nvPr/>
        </p:nvSpPr>
        <p:spPr bwMode="auto">
          <a:xfrm>
            <a:off x="3035300" y="2744788"/>
            <a:ext cx="519374" cy="243656"/>
          </a:xfrm>
          <a:prstGeom prst="rect">
            <a:avLst/>
          </a:prstGeom>
          <a:noFill/>
          <a:ln w="12700">
            <a:noFill/>
            <a:miter lim="800000"/>
            <a:headEnd/>
            <a:tailEnd/>
          </a:ln>
        </p:spPr>
        <p:txBody>
          <a:bodyPr wrap="none" lIns="90488" tIns="44450" rIns="90488" bIns="44450">
            <a:spAutoFit/>
          </a:bodyPr>
          <a:lstStyle/>
          <a:p>
            <a:r>
              <a:rPr lang="en-US" sz="1000" i="0" dirty="0" smtClean="0">
                <a:latin typeface="Times New Roman" pitchFamily="18" charset="0"/>
              </a:rPr>
              <a:t>What?</a:t>
            </a:r>
            <a:endParaRPr lang="en-US" sz="1000" i="0" dirty="0">
              <a:latin typeface="Times New Roman" pitchFamily="18" charset="0"/>
            </a:endParaRPr>
          </a:p>
        </p:txBody>
      </p:sp>
      <p:sp>
        <p:nvSpPr>
          <p:cNvPr id="12297" name="Rectangle 33"/>
          <p:cNvSpPr>
            <a:spLocks noChangeArrowheads="1"/>
          </p:cNvSpPr>
          <p:nvPr/>
        </p:nvSpPr>
        <p:spPr bwMode="auto">
          <a:xfrm>
            <a:off x="3171825" y="4946650"/>
            <a:ext cx="339838" cy="243656"/>
          </a:xfrm>
          <a:prstGeom prst="rect">
            <a:avLst/>
          </a:prstGeom>
          <a:noFill/>
          <a:ln w="12700">
            <a:noFill/>
            <a:miter lim="800000"/>
            <a:headEnd/>
            <a:tailEnd/>
          </a:ln>
        </p:spPr>
        <p:txBody>
          <a:bodyPr wrap="none" lIns="90488" tIns="44450" rIns="90488" bIns="44450">
            <a:spAutoFit/>
          </a:bodyPr>
          <a:lstStyle/>
          <a:p>
            <a:r>
              <a:rPr lang="en-US" sz="1000" i="0" dirty="0" smtClean="0">
                <a:latin typeface="Times New Roman" pitchFamily="18" charset="0"/>
              </a:rPr>
              <a:t>Do</a:t>
            </a:r>
            <a:endParaRPr lang="en-US" sz="1000" i="0" dirty="0">
              <a:latin typeface="Times New Roman" pitchFamily="18" charset="0"/>
            </a:endParaRPr>
          </a:p>
        </p:txBody>
      </p:sp>
      <p:sp>
        <p:nvSpPr>
          <p:cNvPr id="27682" name="Line 34"/>
          <p:cNvSpPr>
            <a:spLocks noChangeShapeType="1"/>
          </p:cNvSpPr>
          <p:nvPr/>
        </p:nvSpPr>
        <p:spPr bwMode="auto">
          <a:xfrm>
            <a:off x="4114800" y="2438400"/>
            <a:ext cx="2112963"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83" name="Line 35"/>
          <p:cNvSpPr>
            <a:spLocks noChangeShapeType="1"/>
          </p:cNvSpPr>
          <p:nvPr/>
        </p:nvSpPr>
        <p:spPr bwMode="auto">
          <a:xfrm flipH="1">
            <a:off x="4191000" y="3352800"/>
            <a:ext cx="2049463"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84" name="Line 36"/>
          <p:cNvSpPr>
            <a:spLocks noChangeShapeType="1"/>
          </p:cNvSpPr>
          <p:nvPr/>
        </p:nvSpPr>
        <p:spPr bwMode="auto">
          <a:xfrm flipH="1">
            <a:off x="4191000" y="4114800"/>
            <a:ext cx="2049463"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85" name="Line 37"/>
          <p:cNvSpPr>
            <a:spLocks noChangeShapeType="1"/>
          </p:cNvSpPr>
          <p:nvPr/>
        </p:nvSpPr>
        <p:spPr bwMode="auto">
          <a:xfrm flipH="1">
            <a:off x="4191000" y="4826000"/>
            <a:ext cx="2049463"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2302" name="Rectangle 38"/>
          <p:cNvSpPr>
            <a:spLocks noChangeArrowheads="1"/>
          </p:cNvSpPr>
          <p:nvPr/>
        </p:nvSpPr>
        <p:spPr bwMode="auto">
          <a:xfrm>
            <a:off x="5457825" y="2736850"/>
            <a:ext cx="661988" cy="241300"/>
          </a:xfrm>
          <a:prstGeom prst="rect">
            <a:avLst/>
          </a:prstGeom>
          <a:noFill/>
          <a:ln w="12700">
            <a:noFill/>
            <a:miter lim="800000"/>
            <a:headEnd/>
            <a:tailEnd/>
          </a:ln>
        </p:spPr>
        <p:txBody>
          <a:bodyPr wrap="none" lIns="90488" tIns="44450" rIns="90488" bIns="44450">
            <a:spAutoFit/>
          </a:bodyPr>
          <a:lstStyle/>
          <a:p>
            <a:r>
              <a:rPr lang="en-US" sz="1000" b="1" i="0">
                <a:latin typeface="Times New Roman" pitchFamily="18" charset="0"/>
              </a:rPr>
              <a:t>Start-Up</a:t>
            </a:r>
          </a:p>
        </p:txBody>
      </p:sp>
      <p:sp>
        <p:nvSpPr>
          <p:cNvPr id="12303" name="Rectangle 39"/>
          <p:cNvSpPr>
            <a:spLocks noChangeArrowheads="1"/>
          </p:cNvSpPr>
          <p:nvPr/>
        </p:nvSpPr>
        <p:spPr bwMode="auto">
          <a:xfrm>
            <a:off x="5457825" y="3651250"/>
            <a:ext cx="665163" cy="241300"/>
          </a:xfrm>
          <a:prstGeom prst="rect">
            <a:avLst/>
          </a:prstGeom>
          <a:noFill/>
          <a:ln w="12700">
            <a:noFill/>
            <a:miter lim="800000"/>
            <a:headEnd/>
            <a:tailEnd/>
          </a:ln>
        </p:spPr>
        <p:txBody>
          <a:bodyPr wrap="none" lIns="90488" tIns="44450" rIns="90488" bIns="44450">
            <a:spAutoFit/>
          </a:bodyPr>
          <a:lstStyle/>
          <a:p>
            <a:r>
              <a:rPr lang="en-US" sz="1000" b="1" i="0">
                <a:latin typeface="Times New Roman" pitchFamily="18" charset="0"/>
              </a:rPr>
              <a:t>Planning</a:t>
            </a:r>
          </a:p>
        </p:txBody>
      </p:sp>
      <p:sp>
        <p:nvSpPr>
          <p:cNvPr id="12304" name="Rectangle 40"/>
          <p:cNvSpPr>
            <a:spLocks noChangeArrowheads="1"/>
          </p:cNvSpPr>
          <p:nvPr/>
        </p:nvSpPr>
        <p:spPr bwMode="auto">
          <a:xfrm>
            <a:off x="5457825" y="4413250"/>
            <a:ext cx="723900" cy="241300"/>
          </a:xfrm>
          <a:prstGeom prst="rect">
            <a:avLst/>
          </a:prstGeom>
          <a:noFill/>
          <a:ln w="12700">
            <a:noFill/>
            <a:miter lim="800000"/>
            <a:headEnd/>
            <a:tailEnd/>
          </a:ln>
        </p:spPr>
        <p:txBody>
          <a:bodyPr wrap="none" lIns="90488" tIns="44450" rIns="90488" bIns="44450">
            <a:spAutoFit/>
          </a:bodyPr>
          <a:lstStyle/>
          <a:p>
            <a:r>
              <a:rPr lang="en-US" sz="1000" b="1" i="0">
                <a:latin typeface="Times New Roman" pitchFamily="18" charset="0"/>
              </a:rPr>
              <a:t>Execution</a:t>
            </a:r>
          </a:p>
        </p:txBody>
      </p:sp>
      <p:sp>
        <p:nvSpPr>
          <p:cNvPr id="12305" name="Rectangle 41"/>
          <p:cNvSpPr>
            <a:spLocks noChangeArrowheads="1"/>
          </p:cNvSpPr>
          <p:nvPr/>
        </p:nvSpPr>
        <p:spPr bwMode="auto">
          <a:xfrm>
            <a:off x="5457825" y="5022850"/>
            <a:ext cx="838200" cy="241300"/>
          </a:xfrm>
          <a:prstGeom prst="rect">
            <a:avLst/>
          </a:prstGeom>
          <a:noFill/>
          <a:ln w="12700">
            <a:noFill/>
            <a:miter lim="800000"/>
            <a:headEnd/>
            <a:tailEnd/>
          </a:ln>
        </p:spPr>
        <p:txBody>
          <a:bodyPr wrap="none" lIns="90488" tIns="44450" rIns="90488" bIns="44450">
            <a:spAutoFit/>
          </a:bodyPr>
          <a:lstStyle/>
          <a:p>
            <a:r>
              <a:rPr lang="en-US" sz="1000" b="1" i="0">
                <a:latin typeface="Times New Roman" pitchFamily="18" charset="0"/>
              </a:rPr>
              <a:t>Close-Down</a:t>
            </a:r>
          </a:p>
        </p:txBody>
      </p:sp>
      <p:sp>
        <p:nvSpPr>
          <p:cNvPr id="27690" name="Line 42"/>
          <p:cNvSpPr>
            <a:spLocks noChangeShapeType="1"/>
          </p:cNvSpPr>
          <p:nvPr/>
        </p:nvSpPr>
        <p:spPr bwMode="auto">
          <a:xfrm>
            <a:off x="4267200" y="5334000"/>
            <a:ext cx="1960563" cy="0"/>
          </a:xfrm>
          <a:prstGeom prst="line">
            <a:avLst/>
          </a:prstGeom>
          <a:noFill/>
          <a:ln w="12700">
            <a:solidFill>
              <a:schemeClr val="tx1"/>
            </a:solidFill>
            <a:round/>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7691" name="Text Box 43"/>
          <p:cNvSpPr txBox="1">
            <a:spLocks noChangeArrowheads="1"/>
          </p:cNvSpPr>
          <p:nvPr/>
        </p:nvSpPr>
        <p:spPr bwMode="auto">
          <a:xfrm>
            <a:off x="2590800" y="1801813"/>
            <a:ext cx="990600" cy="457200"/>
          </a:xfrm>
          <a:prstGeom prst="rect">
            <a:avLst/>
          </a:prstGeom>
          <a:noFill/>
          <a:ln w="12700">
            <a:noFill/>
            <a:miter lim="800000"/>
            <a:headEnd/>
            <a:tailEnd/>
          </a:ln>
          <a:effectLst/>
        </p:spPr>
        <p:txBody>
          <a:bodyPr>
            <a:spAutoFit/>
          </a:bodyPr>
          <a:lstStyle/>
          <a:p>
            <a:pPr>
              <a:spcBef>
                <a:spcPct val="50000"/>
              </a:spcBef>
              <a:defRPr/>
            </a:pPr>
            <a:endParaRPr lang="en-US">
              <a:effectLst>
                <a:outerShdw blurRad="38100" dist="38100" dir="2700000" algn="tl">
                  <a:srgbClr val="000000"/>
                </a:outerShdw>
              </a:effectLst>
            </a:endParaRPr>
          </a:p>
        </p:txBody>
      </p:sp>
      <p:sp>
        <p:nvSpPr>
          <p:cNvPr id="27692" name="Text Box 44"/>
          <p:cNvSpPr txBox="1">
            <a:spLocks noChangeArrowheads="1"/>
          </p:cNvSpPr>
          <p:nvPr/>
        </p:nvSpPr>
        <p:spPr bwMode="auto">
          <a:xfrm>
            <a:off x="2190750" y="2041525"/>
            <a:ext cx="1447800" cy="244475"/>
          </a:xfrm>
          <a:prstGeom prst="rect">
            <a:avLst/>
          </a:prstGeom>
          <a:noFill/>
          <a:ln w="12700">
            <a:noFill/>
            <a:miter lim="800000"/>
            <a:headEnd/>
            <a:tailEnd/>
          </a:ln>
          <a:effectLst/>
        </p:spPr>
        <p:txBody>
          <a:bodyPr>
            <a:spAutoFit/>
          </a:bodyPr>
          <a:lstStyle/>
          <a:p>
            <a:pPr>
              <a:spcBef>
                <a:spcPct val="50000"/>
              </a:spcBef>
              <a:defRPr/>
            </a:pPr>
            <a:r>
              <a:rPr lang="en-US" sz="1000">
                <a:effectLst>
                  <a:outerShdw blurRad="38100" dist="38100" dir="2700000" algn="tl">
                    <a:srgbClr val="000000"/>
                  </a:outerShdw>
                </a:effectLst>
                <a:latin typeface="Times New Roman" pitchFamily="18" charset="0"/>
              </a:rPr>
              <a:t>Development Life Cycle</a:t>
            </a:r>
          </a:p>
        </p:txBody>
      </p:sp>
      <p:sp>
        <p:nvSpPr>
          <p:cNvPr id="27693" name="Text Box 45"/>
          <p:cNvSpPr txBox="1">
            <a:spLocks noChangeArrowheads="1"/>
          </p:cNvSpPr>
          <p:nvPr/>
        </p:nvSpPr>
        <p:spPr bwMode="auto">
          <a:xfrm>
            <a:off x="4038600" y="2038350"/>
            <a:ext cx="1447800" cy="244475"/>
          </a:xfrm>
          <a:prstGeom prst="rect">
            <a:avLst/>
          </a:prstGeom>
          <a:noFill/>
          <a:ln w="12700">
            <a:noFill/>
            <a:miter lim="800000"/>
            <a:headEnd/>
            <a:tailEnd/>
          </a:ln>
          <a:effectLst/>
        </p:spPr>
        <p:txBody>
          <a:bodyPr>
            <a:spAutoFit/>
          </a:bodyPr>
          <a:lstStyle/>
          <a:p>
            <a:pPr>
              <a:spcBef>
                <a:spcPct val="50000"/>
              </a:spcBef>
              <a:defRPr/>
            </a:pPr>
            <a:r>
              <a:rPr lang="en-US" sz="1000">
                <a:effectLst>
                  <a:outerShdw blurRad="38100" dist="38100" dir="2700000" algn="tl">
                    <a:srgbClr val="000000"/>
                  </a:outerShdw>
                </a:effectLst>
                <a:latin typeface="Times New Roman" pitchFamily="18" charset="0"/>
              </a:rPr>
              <a:t>PM Stages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smtClean="0"/>
              <a:t>Roles of a Project Manager</a:t>
            </a:r>
          </a:p>
        </p:txBody>
      </p:sp>
      <p:sp>
        <p:nvSpPr>
          <p:cNvPr id="31747" name="Rectangle 3"/>
          <p:cNvSpPr>
            <a:spLocks noGrp="1" noChangeArrowheads="1"/>
          </p:cNvSpPr>
          <p:nvPr>
            <p:ph type="body" idx="1"/>
          </p:nvPr>
        </p:nvSpPr>
        <p:spPr/>
        <p:txBody>
          <a:bodyPr/>
          <a:lstStyle/>
          <a:p>
            <a:pPr>
              <a:defRPr/>
            </a:pPr>
            <a:r>
              <a:rPr lang="en-US" smtClean="0"/>
              <a:t>Coordinator</a:t>
            </a:r>
          </a:p>
          <a:p>
            <a:pPr>
              <a:defRPr/>
            </a:pPr>
            <a:r>
              <a:rPr lang="en-US" smtClean="0"/>
              <a:t>Communicator</a:t>
            </a:r>
          </a:p>
          <a:p>
            <a:pPr>
              <a:defRPr/>
            </a:pPr>
            <a:r>
              <a:rPr lang="en-US" smtClean="0"/>
              <a:t>Leader</a:t>
            </a:r>
          </a:p>
          <a:p>
            <a:pPr>
              <a:defRPr/>
            </a:pPr>
            <a:r>
              <a:rPr lang="en-US" smtClean="0"/>
              <a:t>Negotiator</a:t>
            </a:r>
          </a:p>
          <a:p>
            <a:pPr>
              <a:defRPr/>
            </a:pPr>
            <a:r>
              <a:rPr lang="en-US" smtClean="0"/>
              <a:t>Planner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dirty="0" smtClean="0"/>
              <a:t>Project Management Functions</a:t>
            </a:r>
          </a:p>
        </p:txBody>
      </p:sp>
      <p:sp>
        <p:nvSpPr>
          <p:cNvPr id="23555" name="Rectangle 3"/>
          <p:cNvSpPr>
            <a:spLocks noGrp="1" noChangeArrowheads="1"/>
          </p:cNvSpPr>
          <p:nvPr>
            <p:ph type="body" idx="1"/>
          </p:nvPr>
        </p:nvSpPr>
        <p:spPr/>
        <p:txBody>
          <a:bodyPr/>
          <a:lstStyle/>
          <a:p>
            <a:pPr>
              <a:lnSpc>
                <a:spcPct val="80000"/>
              </a:lnSpc>
              <a:defRPr/>
            </a:pPr>
            <a:r>
              <a:rPr lang="en-US" sz="3000" dirty="0" smtClean="0"/>
              <a:t>Scope Management</a:t>
            </a:r>
          </a:p>
          <a:p>
            <a:pPr>
              <a:lnSpc>
                <a:spcPct val="80000"/>
              </a:lnSpc>
              <a:defRPr/>
            </a:pPr>
            <a:r>
              <a:rPr lang="en-US" sz="3000" dirty="0" smtClean="0"/>
              <a:t>Risk Management</a:t>
            </a:r>
          </a:p>
          <a:p>
            <a:pPr>
              <a:lnSpc>
                <a:spcPct val="80000"/>
              </a:lnSpc>
              <a:defRPr/>
            </a:pPr>
            <a:r>
              <a:rPr lang="en-US" sz="3000" dirty="0" smtClean="0"/>
              <a:t>Communications Management</a:t>
            </a:r>
          </a:p>
          <a:p>
            <a:pPr>
              <a:lnSpc>
                <a:spcPct val="80000"/>
              </a:lnSpc>
              <a:defRPr/>
            </a:pPr>
            <a:r>
              <a:rPr lang="en-US" sz="3000" dirty="0" smtClean="0"/>
              <a:t>Schedule Management</a:t>
            </a:r>
          </a:p>
          <a:p>
            <a:pPr>
              <a:lnSpc>
                <a:spcPct val="80000"/>
              </a:lnSpc>
              <a:defRPr/>
            </a:pPr>
            <a:r>
              <a:rPr lang="en-US" sz="3000" dirty="0" smtClean="0"/>
              <a:t>Human Resource Management</a:t>
            </a:r>
          </a:p>
          <a:p>
            <a:pPr>
              <a:lnSpc>
                <a:spcPct val="80000"/>
              </a:lnSpc>
              <a:defRPr/>
            </a:pPr>
            <a:r>
              <a:rPr lang="en-US" sz="3000" dirty="0" smtClean="0"/>
              <a:t>Quality Management</a:t>
            </a:r>
          </a:p>
          <a:p>
            <a:pPr>
              <a:lnSpc>
                <a:spcPct val="80000"/>
              </a:lnSpc>
              <a:defRPr/>
            </a:pPr>
            <a:r>
              <a:rPr lang="en-US" sz="3000" dirty="0" smtClean="0"/>
              <a:t>Cost Management</a:t>
            </a:r>
          </a:p>
          <a:p>
            <a:pPr>
              <a:lnSpc>
                <a:spcPct val="80000"/>
              </a:lnSpc>
              <a:defRPr/>
            </a:pPr>
            <a:r>
              <a:rPr lang="en-US" sz="3000" dirty="0" smtClean="0"/>
              <a:t>Procurement Management</a:t>
            </a:r>
          </a:p>
          <a:p>
            <a:pPr>
              <a:lnSpc>
                <a:spcPct val="80000"/>
              </a:lnSpc>
              <a:defRPr/>
            </a:pPr>
            <a:r>
              <a:rPr lang="en-US" sz="3000" dirty="0" smtClean="0"/>
              <a:t>Integration Management</a:t>
            </a:r>
          </a:p>
          <a:p>
            <a:pPr>
              <a:lnSpc>
                <a:spcPct val="80000"/>
              </a:lnSpc>
              <a:defRPr/>
            </a:pPr>
            <a:endParaRPr lang="en-US"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555">
                                            <p:txEl>
                                              <p:pRg st="7" end="7"/>
                                            </p:txEl>
                                          </p:spTgt>
                                        </p:tgtEl>
                                        <p:attrNameLst>
                                          <p:attrName>style.visibility</p:attrName>
                                        </p:attrNameLst>
                                      </p:cBhvr>
                                      <p:to>
                                        <p:strVal val="visible"/>
                                      </p:to>
                                    </p:set>
                                    <p:anim calcmode="lin" valueType="num">
                                      <p:cBhvr additive="base">
                                        <p:cTn id="49" dur="5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555">
                                            <p:txEl>
                                              <p:pRg st="8" end="8"/>
                                            </p:txEl>
                                          </p:spTgt>
                                        </p:tgtEl>
                                        <p:attrNameLst>
                                          <p:attrName>style.visibility</p:attrName>
                                        </p:attrNameLst>
                                      </p:cBhvr>
                                      <p:to>
                                        <p:strVal val="visible"/>
                                      </p:to>
                                    </p:set>
                                    <p:anim calcmode="lin" valueType="num">
                                      <p:cBhvr additive="base">
                                        <p:cTn id="55" dur="500" fill="hold"/>
                                        <p:tgtEl>
                                          <p:spTgt spid="2355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355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en-US" smtClean="0"/>
              <a:t>Scope Management	</a:t>
            </a:r>
          </a:p>
        </p:txBody>
      </p:sp>
      <p:sp>
        <p:nvSpPr>
          <p:cNvPr id="33795" name="Rectangle 3"/>
          <p:cNvSpPr>
            <a:spLocks noGrp="1" noChangeArrowheads="1"/>
          </p:cNvSpPr>
          <p:nvPr>
            <p:ph type="body" idx="1"/>
          </p:nvPr>
        </p:nvSpPr>
        <p:spPr/>
        <p:txBody>
          <a:bodyPr/>
          <a:lstStyle/>
          <a:p>
            <a:pPr>
              <a:buFont typeface="Monotype Sorts" pitchFamily="2" charset="2"/>
              <a:buNone/>
              <a:defRPr/>
            </a:pPr>
            <a:r>
              <a:rPr lang="en-US" smtClean="0"/>
              <a:t>Ensure that  the project includes all the work required, and only the work required, to complete the project successfully.</a:t>
            </a:r>
          </a:p>
          <a:p>
            <a:pPr>
              <a:buFont typeface="Monotype Sorts" pitchFamily="2" charset="2"/>
              <a:buNone/>
              <a:defRPr/>
            </a:pPr>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smtClean="0"/>
              <a:t>Change Control	</a:t>
            </a:r>
          </a:p>
        </p:txBody>
      </p:sp>
      <p:sp>
        <p:nvSpPr>
          <p:cNvPr id="35843" name="Rectangle 3"/>
          <p:cNvSpPr>
            <a:spLocks noGrp="1" noChangeArrowheads="1"/>
          </p:cNvSpPr>
          <p:nvPr>
            <p:ph type="body" idx="1"/>
          </p:nvPr>
        </p:nvSpPr>
        <p:spPr/>
        <p:txBody>
          <a:bodyPr/>
          <a:lstStyle/>
          <a:p>
            <a:pPr>
              <a:defRPr/>
            </a:pPr>
            <a:r>
              <a:rPr lang="en-US" smtClean="0"/>
              <a:t>Ensure that changes are agreed upon.</a:t>
            </a:r>
          </a:p>
          <a:p>
            <a:pPr>
              <a:defRPr/>
            </a:pPr>
            <a:r>
              <a:rPr lang="en-US" smtClean="0"/>
              <a:t>Determine when scope change is desired/has occurred.</a:t>
            </a:r>
          </a:p>
          <a:p>
            <a:pPr>
              <a:defRPr/>
            </a:pPr>
            <a:r>
              <a:rPr lang="en-US" smtClean="0"/>
              <a:t>Managing the change through all other processes (schedule, cost, quality).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additive="base">
                                        <p:cTn id="7"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en-US" smtClean="0"/>
              <a:t>Risk Management</a:t>
            </a:r>
          </a:p>
        </p:txBody>
      </p:sp>
      <p:sp>
        <p:nvSpPr>
          <p:cNvPr id="37891" name="Rectangle 3"/>
          <p:cNvSpPr>
            <a:spLocks noGrp="1" noChangeArrowheads="1"/>
          </p:cNvSpPr>
          <p:nvPr>
            <p:ph type="body" idx="1"/>
          </p:nvPr>
        </p:nvSpPr>
        <p:spPr/>
        <p:txBody>
          <a:bodyPr/>
          <a:lstStyle/>
          <a:p>
            <a:pPr>
              <a:buFont typeface="Monotype Sorts" pitchFamily="2" charset="2"/>
              <a:buNone/>
              <a:defRPr/>
            </a:pPr>
            <a:r>
              <a:rPr lang="en-US" sz="2800" smtClean="0"/>
              <a:t>The process of identifying, analyzing, and responding to project  risk.</a:t>
            </a:r>
          </a:p>
          <a:p>
            <a:pPr>
              <a:buFont typeface="Monotype Sorts" pitchFamily="2" charset="2"/>
              <a:buNone/>
              <a:defRPr/>
            </a:pPr>
            <a:endParaRPr lang="en-US" sz="2800" smtClean="0"/>
          </a:p>
          <a:p>
            <a:pPr>
              <a:buFont typeface="Monotype Sorts" pitchFamily="2" charset="2"/>
              <a:buNone/>
              <a:defRPr/>
            </a:pPr>
            <a:r>
              <a:rPr lang="en-US" sz="2800" smtClean="0"/>
              <a:t>Risk is an uncertain event or condition that  will have an effect on the project.  It has a cause and an effect and a consequence to cost, schedule, or quality.</a:t>
            </a:r>
          </a:p>
          <a:p>
            <a:pPr>
              <a:buFont typeface="Monotype Sorts" pitchFamily="2" charset="2"/>
              <a:buNone/>
              <a:defRPr/>
            </a:pPr>
            <a:endParaRPr 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en-US" smtClean="0"/>
              <a:t>Communications  Management</a:t>
            </a:r>
          </a:p>
        </p:txBody>
      </p:sp>
      <p:sp>
        <p:nvSpPr>
          <p:cNvPr id="39939" name="Rectangle 3"/>
          <p:cNvSpPr>
            <a:spLocks noGrp="1" noChangeArrowheads="1"/>
          </p:cNvSpPr>
          <p:nvPr>
            <p:ph type="body" idx="1"/>
          </p:nvPr>
        </p:nvSpPr>
        <p:spPr/>
        <p:txBody>
          <a:bodyPr/>
          <a:lstStyle/>
          <a:p>
            <a:pPr>
              <a:buFont typeface="Monotype Sorts" pitchFamily="2" charset="2"/>
              <a:buNone/>
              <a:defRPr/>
            </a:pPr>
            <a:r>
              <a:rPr lang="en-US" sz="2800" smtClean="0"/>
              <a:t>Ensure the timely and appropriate  generation, collection, dissemination, storage, and ultimate disposition of project information.</a:t>
            </a:r>
          </a:p>
          <a:p>
            <a:pPr>
              <a:buFont typeface="Monotype Sorts" pitchFamily="2" charset="2"/>
              <a:buNone/>
              <a:defRPr/>
            </a:pPr>
            <a:endParaRPr lang="en-US" sz="2800" smtClean="0"/>
          </a:p>
          <a:p>
            <a:pPr>
              <a:buFont typeface="Monotype Sorts" pitchFamily="2" charset="2"/>
              <a:buNone/>
              <a:defRPr/>
            </a:pPr>
            <a:r>
              <a:rPr lang="en-US" sz="2800" smtClean="0"/>
              <a:t>Who needs to know what ?  When do they need to know it?  How will it be communicated and by Whom?</a:t>
            </a:r>
          </a:p>
          <a:p>
            <a:pPr>
              <a:buFont typeface="Monotype Sorts" pitchFamily="2" charset="2"/>
              <a:buNone/>
              <a:defRPr/>
            </a:pPr>
            <a:endParaRPr 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smtClean="0"/>
              <a:t>Schedule Management</a:t>
            </a:r>
          </a:p>
        </p:txBody>
      </p:sp>
      <p:sp>
        <p:nvSpPr>
          <p:cNvPr id="41987" name="Rectangle 3"/>
          <p:cNvSpPr>
            <a:spLocks noGrp="1" noChangeArrowheads="1"/>
          </p:cNvSpPr>
          <p:nvPr>
            <p:ph type="body" idx="1"/>
          </p:nvPr>
        </p:nvSpPr>
        <p:spPr/>
        <p:txBody>
          <a:bodyPr/>
          <a:lstStyle/>
          <a:p>
            <a:pPr>
              <a:buFont typeface="Monotype Sorts" pitchFamily="2" charset="2"/>
              <a:buNone/>
              <a:defRPr/>
            </a:pPr>
            <a:r>
              <a:rPr lang="en-US" sz="2800" smtClean="0"/>
              <a:t>Ensure the timely completion of the project.</a:t>
            </a:r>
          </a:p>
          <a:p>
            <a:pPr>
              <a:defRPr/>
            </a:pPr>
            <a:r>
              <a:rPr lang="en-US" sz="2800" smtClean="0"/>
              <a:t>Identify the specific activities that must be performed to meet deliverables.</a:t>
            </a:r>
          </a:p>
          <a:p>
            <a:pPr>
              <a:defRPr/>
            </a:pPr>
            <a:r>
              <a:rPr lang="en-US" sz="2800" smtClean="0"/>
              <a:t>Document dependencies</a:t>
            </a:r>
          </a:p>
          <a:p>
            <a:pPr>
              <a:defRPr/>
            </a:pPr>
            <a:r>
              <a:rPr lang="en-US" sz="2800" smtClean="0"/>
              <a:t>Estimate the time to complete an activity</a:t>
            </a:r>
          </a:p>
          <a:p>
            <a:pPr>
              <a:defRPr/>
            </a:pPr>
            <a:r>
              <a:rPr lang="en-US" sz="2800" smtClean="0"/>
              <a:t>Schedule development (start and end dates)</a:t>
            </a:r>
          </a:p>
          <a:p>
            <a:pPr>
              <a:defRPr/>
            </a:pPr>
            <a:r>
              <a:rPr lang="en-US" sz="2800" smtClean="0"/>
              <a:t>Schedule control</a:t>
            </a:r>
          </a:p>
          <a:p>
            <a:pPr>
              <a:defRPr/>
            </a:pPr>
            <a:endParaRPr lang="en-US" sz="2800" smtClean="0"/>
          </a:p>
          <a:p>
            <a:pPr>
              <a:buFont typeface="Monotype Sorts" pitchFamily="2" charset="2"/>
              <a:buNone/>
              <a:defRPr/>
            </a:pPr>
            <a:r>
              <a:rPr lang="en-US" sz="2800" smtClean="0"/>
              <a:t>What is the Critical Path/Milestones for your class project?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additive="base">
                                        <p:cTn id="7"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 calcmode="lin" valueType="num">
                                      <p:cBhvr additive="base">
                                        <p:cTn id="13"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anim calcmode="lin" valueType="num">
                                      <p:cBhvr additive="base">
                                        <p:cTn id="19"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 calcmode="lin" valueType="num">
                                      <p:cBhvr additive="base">
                                        <p:cTn id="25"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5" end="5"/>
                                            </p:txEl>
                                          </p:spTgt>
                                        </p:tgtEl>
                                        <p:attrNameLst>
                                          <p:attrName>style.visibility</p:attrName>
                                        </p:attrNameLst>
                                      </p:cBhvr>
                                      <p:to>
                                        <p:strVal val="visible"/>
                                      </p:to>
                                    </p:set>
                                    <p:anim calcmode="lin" valueType="num">
                                      <p:cBhvr additive="base">
                                        <p:cTn id="31"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 calcmode="lin" valueType="num">
                                      <p:cBhvr additive="base">
                                        <p:cTn id="37"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smtClean="0"/>
              <a:t>Human Resource Management	</a:t>
            </a:r>
          </a:p>
        </p:txBody>
      </p:sp>
      <p:sp>
        <p:nvSpPr>
          <p:cNvPr id="46083" name="Rectangle 3"/>
          <p:cNvSpPr>
            <a:spLocks noGrp="1" noChangeArrowheads="1"/>
          </p:cNvSpPr>
          <p:nvPr>
            <p:ph type="body" idx="1"/>
          </p:nvPr>
        </p:nvSpPr>
        <p:spPr/>
        <p:txBody>
          <a:bodyPr/>
          <a:lstStyle/>
          <a:p>
            <a:pPr>
              <a:buFont typeface="Monotype Sorts" pitchFamily="2" charset="2"/>
              <a:buNone/>
              <a:defRPr/>
            </a:pPr>
            <a:r>
              <a:rPr lang="en-US" smtClean="0"/>
              <a:t>Make the most effective use of the people involved in the project.</a:t>
            </a:r>
          </a:p>
          <a:p>
            <a:pPr>
              <a:defRPr/>
            </a:pPr>
            <a:r>
              <a:rPr lang="en-US" smtClean="0"/>
              <a:t>Planning</a:t>
            </a:r>
          </a:p>
          <a:p>
            <a:pPr>
              <a:defRPr/>
            </a:pPr>
            <a:r>
              <a:rPr lang="en-US" smtClean="0"/>
              <a:t>Acquisition</a:t>
            </a:r>
          </a:p>
          <a:p>
            <a:pPr>
              <a:defRPr/>
            </a:pPr>
            <a:r>
              <a:rPr lang="en-US" smtClean="0"/>
              <a:t>Development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additive="base">
                                        <p:cTn id="7"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mtClean="0"/>
              <a:t>Introduction </a:t>
            </a:r>
          </a:p>
        </p:txBody>
      </p:sp>
      <p:sp>
        <p:nvSpPr>
          <p:cNvPr id="6147" name="Rectangle 3"/>
          <p:cNvSpPr>
            <a:spLocks noGrp="1" noChangeArrowheads="1"/>
          </p:cNvSpPr>
          <p:nvPr>
            <p:ph type="body" idx="1"/>
          </p:nvPr>
        </p:nvSpPr>
        <p:spPr/>
        <p:txBody>
          <a:bodyPr/>
          <a:lstStyle/>
          <a:p>
            <a:pPr>
              <a:buFont typeface="Monotype Sorts" pitchFamily="2" charset="2"/>
              <a:buNone/>
              <a:defRPr/>
            </a:pPr>
            <a:r>
              <a:rPr lang="en-US" dirty="0" smtClean="0"/>
              <a:t>Eric </a:t>
            </a:r>
            <a:r>
              <a:rPr lang="en-US" dirty="0" smtClean="0"/>
              <a:t>Lemmons</a:t>
            </a:r>
          </a:p>
          <a:p>
            <a:pPr>
              <a:buNone/>
              <a:defRPr/>
            </a:pPr>
            <a:r>
              <a:rPr lang="en-US" sz="1200" dirty="0" smtClean="0"/>
              <a:t>	Customer </a:t>
            </a:r>
            <a:r>
              <a:rPr lang="en-US" sz="1200" dirty="0" smtClean="0"/>
              <a:t>Project/Program Manager III</a:t>
            </a:r>
          </a:p>
          <a:p>
            <a:pPr>
              <a:buFont typeface="Monotype Sorts" pitchFamily="2" charset="2"/>
              <a:buNone/>
              <a:defRPr/>
            </a:pPr>
            <a:r>
              <a:rPr lang="en-US" dirty="0" smtClean="0"/>
              <a:t>Gary Obernuefemann</a:t>
            </a:r>
          </a:p>
          <a:p>
            <a:pPr>
              <a:buNone/>
              <a:defRPr/>
            </a:pPr>
            <a:r>
              <a:rPr lang="en-US" sz="1200" dirty="0" smtClean="0"/>
              <a:t>	Business </a:t>
            </a:r>
            <a:r>
              <a:rPr lang="en-US" sz="1200" dirty="0" smtClean="0"/>
              <a:t>Consulting IV</a:t>
            </a:r>
          </a:p>
          <a:p>
            <a:pPr>
              <a:buFont typeface="Monotype Sorts" pitchFamily="2" charset="2"/>
              <a:buNone/>
              <a:defRPr/>
            </a:pPr>
            <a:r>
              <a:rPr lang="en-US" dirty="0" smtClean="0"/>
              <a:t>	</a:t>
            </a:r>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smtClean="0"/>
              <a:t>Quality Management	</a:t>
            </a:r>
          </a:p>
        </p:txBody>
      </p:sp>
      <p:sp>
        <p:nvSpPr>
          <p:cNvPr id="48131" name="Rectangle 3"/>
          <p:cNvSpPr>
            <a:spLocks noGrp="1" noChangeArrowheads="1"/>
          </p:cNvSpPr>
          <p:nvPr>
            <p:ph type="body" idx="1"/>
          </p:nvPr>
        </p:nvSpPr>
        <p:spPr/>
        <p:txBody>
          <a:bodyPr/>
          <a:lstStyle/>
          <a:p>
            <a:pPr>
              <a:buFont typeface="Monotype Sorts" pitchFamily="2" charset="2"/>
              <a:buNone/>
              <a:defRPr/>
            </a:pPr>
            <a:r>
              <a:rPr lang="en-US" smtClean="0"/>
              <a:t>The processes required to ensure the project will satisfy the needs for which it was undertaken.</a:t>
            </a:r>
          </a:p>
          <a:p>
            <a:pPr>
              <a:defRPr/>
            </a:pPr>
            <a:r>
              <a:rPr lang="en-US" smtClean="0"/>
              <a:t>Identify what to measure</a:t>
            </a:r>
          </a:p>
          <a:p>
            <a:pPr>
              <a:defRPr/>
            </a:pPr>
            <a:r>
              <a:rPr lang="en-US" smtClean="0"/>
              <a:t>Periodically review the project</a:t>
            </a:r>
          </a:p>
          <a:p>
            <a:pPr>
              <a:defRPr/>
            </a:pPr>
            <a:r>
              <a:rPr lang="en-US" smtClean="0"/>
              <a:t>Monitor specific results to determine if they meet the relevant quality standards.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anim calcmode="lin" valueType="num">
                                      <p:cBhvr additive="base">
                                        <p:cTn id="19" dur="500" fill="hold"/>
                                        <p:tgtEl>
                                          <p:spTgt spid="481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smtClean="0"/>
              <a:t>Cost Management</a:t>
            </a:r>
          </a:p>
        </p:txBody>
      </p:sp>
      <p:sp>
        <p:nvSpPr>
          <p:cNvPr id="50179" name="Rectangle 3"/>
          <p:cNvSpPr>
            <a:spLocks noGrp="1" noChangeArrowheads="1"/>
          </p:cNvSpPr>
          <p:nvPr>
            <p:ph type="body" idx="1"/>
          </p:nvPr>
        </p:nvSpPr>
        <p:spPr/>
        <p:txBody>
          <a:bodyPr/>
          <a:lstStyle/>
          <a:p>
            <a:pPr>
              <a:buFont typeface="Monotype Sorts" pitchFamily="2" charset="2"/>
              <a:buNone/>
              <a:defRPr/>
            </a:pPr>
            <a:r>
              <a:rPr lang="en-US" smtClean="0"/>
              <a:t>Ensure the project is completed within the approved budget</a:t>
            </a:r>
          </a:p>
          <a:p>
            <a:pPr>
              <a:buFont typeface="Monotype Sorts" pitchFamily="2" charset="2"/>
              <a:buNone/>
              <a:defRPr/>
            </a:pPr>
            <a:endParaRPr lang="en-US" smtClean="0"/>
          </a:p>
          <a:p>
            <a:pPr>
              <a:buFont typeface="Monotype Sorts" pitchFamily="2" charset="2"/>
              <a:buNone/>
              <a:defRPr/>
            </a:pPr>
            <a:endParaRPr lang="en-US"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smtClean="0"/>
              <a:t>Procurement Management</a:t>
            </a:r>
          </a:p>
        </p:txBody>
      </p:sp>
      <p:sp>
        <p:nvSpPr>
          <p:cNvPr id="52227" name="Rectangle 3"/>
          <p:cNvSpPr>
            <a:spLocks noGrp="1" noChangeArrowheads="1"/>
          </p:cNvSpPr>
          <p:nvPr>
            <p:ph type="body" idx="1"/>
          </p:nvPr>
        </p:nvSpPr>
        <p:spPr/>
        <p:txBody>
          <a:bodyPr/>
          <a:lstStyle/>
          <a:p>
            <a:pPr>
              <a:buFont typeface="Monotype Sorts" pitchFamily="2" charset="2"/>
              <a:buNone/>
              <a:defRPr/>
            </a:pPr>
            <a:r>
              <a:rPr lang="en-US" smtClean="0"/>
              <a:t>Acquire goods and services to attain project activities from outside the performing organization.</a:t>
            </a:r>
          </a:p>
          <a:p>
            <a:pPr>
              <a:buFont typeface="Monotype Sorts" pitchFamily="2" charset="2"/>
              <a:buNone/>
              <a:defRPr/>
            </a:pPr>
            <a:endParaRPr lang="en-US" smtClean="0"/>
          </a:p>
          <a:p>
            <a:pPr>
              <a:buFont typeface="Monotype Sorts" pitchFamily="2" charset="2"/>
              <a:buNone/>
              <a:defRPr/>
            </a:pPr>
            <a:r>
              <a:rPr lang="en-US" smtClean="0"/>
              <a:t>(aka Vendor Management, Subcontractor Management, Supplier Management)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smtClean="0"/>
              <a:t>Characteristics of Effective Project Management</a:t>
            </a:r>
          </a:p>
        </p:txBody>
      </p:sp>
      <p:sp>
        <p:nvSpPr>
          <p:cNvPr id="56323" name="Rectangle 3"/>
          <p:cNvSpPr>
            <a:spLocks noGrp="1" noChangeArrowheads="1"/>
          </p:cNvSpPr>
          <p:nvPr>
            <p:ph type="body" idx="1"/>
          </p:nvPr>
        </p:nvSpPr>
        <p:spPr/>
        <p:txBody>
          <a:bodyPr/>
          <a:lstStyle/>
          <a:p>
            <a:pPr>
              <a:defRPr/>
            </a:pPr>
            <a:r>
              <a:rPr lang="en-US" smtClean="0"/>
              <a:t>Effectively plan the project</a:t>
            </a:r>
          </a:p>
          <a:p>
            <a:pPr>
              <a:defRPr/>
            </a:pPr>
            <a:r>
              <a:rPr lang="en-US" smtClean="0"/>
              <a:t>Accurately monitor and communicate the project progress</a:t>
            </a:r>
          </a:p>
          <a:p>
            <a:pPr>
              <a:defRPr/>
            </a:pPr>
            <a:r>
              <a:rPr lang="en-US" smtClean="0"/>
              <a:t>Ensure that all requirements are met</a:t>
            </a:r>
          </a:p>
          <a:p>
            <a:pPr>
              <a:defRPr/>
            </a:pPr>
            <a:r>
              <a:rPr lang="en-US" smtClean="0"/>
              <a:t>Ensure the project is on time and within budget</a:t>
            </a:r>
          </a:p>
          <a:p>
            <a:pPr>
              <a:defRPr/>
            </a:pPr>
            <a:r>
              <a:rPr lang="en-US" smtClean="0"/>
              <a:t>Schedule resources effectively</a:t>
            </a:r>
          </a:p>
          <a:p>
            <a:pPr>
              <a:defRPr/>
            </a:pPr>
            <a:r>
              <a:rPr lang="en-US" smtClean="0"/>
              <a:t>Manage changes to the project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smtClean="0"/>
              <a:t>What does all this mean to you?</a:t>
            </a:r>
          </a:p>
        </p:txBody>
      </p:sp>
      <p:sp>
        <p:nvSpPr>
          <p:cNvPr id="58371" name="Rectangle 3"/>
          <p:cNvSpPr>
            <a:spLocks noGrp="1" noChangeArrowheads="1"/>
          </p:cNvSpPr>
          <p:nvPr>
            <p:ph type="body" idx="1"/>
          </p:nvPr>
        </p:nvSpPr>
        <p:spPr/>
        <p:txBody>
          <a:bodyPr/>
          <a:lstStyle/>
          <a:p>
            <a:pPr>
              <a:defRPr/>
            </a:pPr>
            <a:r>
              <a:rPr lang="en-US" smtClean="0"/>
              <a:t>You know what you are supposed to be working on and when it is due</a:t>
            </a:r>
          </a:p>
          <a:p>
            <a:pPr>
              <a:defRPr/>
            </a:pPr>
            <a:r>
              <a:rPr lang="en-US" smtClean="0"/>
              <a:t>You know what is going on in the project </a:t>
            </a:r>
          </a:p>
          <a:p>
            <a:pPr>
              <a:defRPr/>
            </a:pPr>
            <a:r>
              <a:rPr lang="en-US" smtClean="0"/>
              <a:t>You know how to communicate your status </a:t>
            </a:r>
          </a:p>
          <a:p>
            <a:pPr>
              <a:defRPr/>
            </a:pPr>
            <a:r>
              <a:rPr lang="en-US" smtClean="0"/>
              <a:t>You know the critical path items and the critical success factors for the project.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smtClean="0"/>
              <a:t>Benefits</a:t>
            </a:r>
          </a:p>
        </p:txBody>
      </p:sp>
      <p:sp>
        <p:nvSpPr>
          <p:cNvPr id="60419" name="Rectangle 3"/>
          <p:cNvSpPr>
            <a:spLocks noGrp="1" noChangeArrowheads="1"/>
          </p:cNvSpPr>
          <p:nvPr>
            <p:ph type="body" idx="1"/>
          </p:nvPr>
        </p:nvSpPr>
        <p:spPr/>
        <p:txBody>
          <a:bodyPr/>
          <a:lstStyle/>
          <a:p>
            <a:pPr>
              <a:defRPr/>
            </a:pPr>
            <a:r>
              <a:rPr lang="en-US" smtClean="0"/>
              <a:t>Projects delivered on time and within budget that meet customers expectations.</a:t>
            </a:r>
          </a:p>
          <a:p>
            <a:pPr>
              <a:defRPr/>
            </a:pPr>
            <a:r>
              <a:rPr lang="en-US" smtClean="0"/>
              <a:t>No more death marches</a:t>
            </a:r>
          </a:p>
          <a:p>
            <a:pPr>
              <a:defRPr/>
            </a:pPr>
            <a:r>
              <a:rPr lang="en-US" smtClean="0"/>
              <a:t>Success can be duplicated.  Failures can be learned from.</a:t>
            </a:r>
          </a:p>
          <a:p>
            <a:pPr>
              <a:defRPr/>
            </a:pPr>
            <a:r>
              <a:rPr lang="en-US" smtClean="0"/>
              <a:t>Return business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additive="base">
                                        <p:cTn id="7"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smtClean="0"/>
              <a:t>Scope</a:t>
            </a:r>
          </a:p>
        </p:txBody>
      </p:sp>
      <p:sp>
        <p:nvSpPr>
          <p:cNvPr id="73731" name="Rectangle 3"/>
          <p:cNvSpPr>
            <a:spLocks noGrp="1" noChangeArrowheads="1"/>
          </p:cNvSpPr>
          <p:nvPr>
            <p:ph type="body" idx="1"/>
          </p:nvPr>
        </p:nvSpPr>
        <p:spPr/>
        <p:txBody>
          <a:bodyPr/>
          <a:lstStyle/>
          <a:p>
            <a:pPr>
              <a:buFont typeface="Monotype Sorts" pitchFamily="2" charset="2"/>
              <a:buNone/>
              <a:defRPr/>
            </a:pPr>
            <a:r>
              <a:rPr lang="en-US" smtClean="0"/>
              <a:t>Develop a 3 Sentence Scope Statement for your project.</a:t>
            </a:r>
          </a:p>
          <a:p>
            <a:pPr>
              <a:defRPr/>
            </a:pP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en-US" smtClean="0"/>
              <a:t>Risk</a:t>
            </a:r>
          </a:p>
        </p:txBody>
      </p:sp>
      <p:sp>
        <p:nvSpPr>
          <p:cNvPr id="76803" name="Rectangle 3"/>
          <p:cNvSpPr>
            <a:spLocks noGrp="1" noChangeArrowheads="1"/>
          </p:cNvSpPr>
          <p:nvPr>
            <p:ph type="body" idx="1"/>
          </p:nvPr>
        </p:nvSpPr>
        <p:spPr/>
        <p:txBody>
          <a:bodyPr/>
          <a:lstStyle/>
          <a:p>
            <a:pPr>
              <a:buFont typeface="Monotype Sorts" pitchFamily="2" charset="2"/>
              <a:buNone/>
              <a:defRPr/>
            </a:pPr>
            <a:r>
              <a:rPr lang="en-US" smtClean="0"/>
              <a:t>Identify 2 Risks for your project</a:t>
            </a:r>
          </a:p>
          <a:p>
            <a:pPr>
              <a:defRPr/>
            </a:pP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defRPr/>
            </a:pPr>
            <a:r>
              <a:rPr lang="en-US" smtClean="0"/>
              <a:t>Communications Management</a:t>
            </a:r>
          </a:p>
        </p:txBody>
      </p:sp>
      <p:sp>
        <p:nvSpPr>
          <p:cNvPr id="80899" name="Rectangle 3"/>
          <p:cNvSpPr>
            <a:spLocks noGrp="1" noChangeArrowheads="1"/>
          </p:cNvSpPr>
          <p:nvPr>
            <p:ph type="body" idx="1"/>
          </p:nvPr>
        </p:nvSpPr>
        <p:spPr/>
        <p:txBody>
          <a:bodyPr/>
          <a:lstStyle/>
          <a:p>
            <a:pPr>
              <a:buFont typeface="Monotype Sorts" pitchFamily="2" charset="2"/>
              <a:buNone/>
              <a:defRPr/>
            </a:pPr>
            <a:r>
              <a:rPr lang="en-US" smtClean="0"/>
              <a:t>Frequency/Method/Content of communication with Dr. Sauter?  Customer?</a:t>
            </a:r>
          </a:p>
          <a:p>
            <a:pPr>
              <a:defRPr/>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defRPr/>
            </a:pPr>
            <a:r>
              <a:rPr lang="en-US" smtClean="0"/>
              <a:t>Schedule Management</a:t>
            </a:r>
          </a:p>
        </p:txBody>
      </p:sp>
      <p:sp>
        <p:nvSpPr>
          <p:cNvPr id="82947" name="Rectangle 3"/>
          <p:cNvSpPr>
            <a:spLocks noGrp="1" noChangeArrowheads="1"/>
          </p:cNvSpPr>
          <p:nvPr>
            <p:ph type="body" idx="1"/>
          </p:nvPr>
        </p:nvSpPr>
        <p:spPr/>
        <p:txBody>
          <a:bodyPr/>
          <a:lstStyle/>
          <a:p>
            <a:pPr>
              <a:buFont typeface="Monotype Sorts" pitchFamily="2" charset="2"/>
              <a:buNone/>
              <a:defRPr/>
            </a:pPr>
            <a:r>
              <a:rPr lang="en-US" smtClean="0"/>
              <a:t>When is your next deliverable due to Dr. Sauter?  The customer?</a:t>
            </a:r>
          </a:p>
          <a:p>
            <a:pPr>
              <a:buFont typeface="Monotype Sorts" pitchFamily="2" charset="2"/>
              <a:buNone/>
              <a:defRPr/>
            </a:pPr>
            <a:r>
              <a:rPr lang="en-US" smtClean="0"/>
              <a:t>When is your final delivery due to Dr. Sauter?  The customer?</a:t>
            </a:r>
          </a:p>
          <a:p>
            <a:pPr>
              <a:buFont typeface="Monotype Sorts" pitchFamily="2" charset="2"/>
              <a:buNone/>
              <a:defRPr/>
            </a:pPr>
            <a:r>
              <a:rPr lang="en-US" smtClean="0"/>
              <a:t>What is your critical path and who is on it?</a:t>
            </a:r>
          </a:p>
          <a:p>
            <a:pPr>
              <a:defRPr/>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mtClean="0"/>
              <a:t>Your Turn</a:t>
            </a:r>
          </a:p>
        </p:txBody>
      </p:sp>
      <p:sp>
        <p:nvSpPr>
          <p:cNvPr id="8195" name="Rectangle 3"/>
          <p:cNvSpPr>
            <a:spLocks noGrp="1" noChangeArrowheads="1"/>
          </p:cNvSpPr>
          <p:nvPr>
            <p:ph type="body" idx="1"/>
          </p:nvPr>
        </p:nvSpPr>
        <p:spPr/>
        <p:txBody>
          <a:bodyPr/>
          <a:lstStyle/>
          <a:p>
            <a:pPr>
              <a:defRPr/>
            </a:pPr>
            <a:r>
              <a:rPr lang="en-US" smtClean="0"/>
              <a:t>When someone says ‘project’ what comes to mind?</a:t>
            </a:r>
          </a:p>
          <a:p>
            <a:pPr>
              <a:defRPr/>
            </a:pPr>
            <a:r>
              <a:rPr lang="en-US" smtClean="0"/>
              <a:t>What is your project?</a:t>
            </a:r>
          </a:p>
          <a:p>
            <a:pPr>
              <a:defRPr/>
            </a:pPr>
            <a:r>
              <a:rPr lang="en-US" smtClean="0"/>
              <a:t>What is the hardest thing about your project?</a:t>
            </a:r>
          </a:p>
          <a:p>
            <a:pPr>
              <a:defRPr/>
            </a:pPr>
            <a:r>
              <a:rPr lang="en-US" smtClean="0"/>
              <a:t>What has been the biggest surprise about your project?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defRPr/>
            </a:pPr>
            <a:r>
              <a:rPr lang="en-US" sz="3000" b="1" smtClean="0"/>
              <a:t>INF SYS 6847 :  FINANCIAL AND PROJECT MANAGEMENT</a:t>
            </a:r>
            <a:br>
              <a:rPr lang="en-US" sz="3000" b="1" smtClean="0"/>
            </a:br>
            <a:endParaRPr lang="en-US" sz="3000" b="1" smtClean="0"/>
          </a:p>
        </p:txBody>
      </p:sp>
      <p:sp>
        <p:nvSpPr>
          <p:cNvPr id="87043" name="Rectangle 3"/>
          <p:cNvSpPr>
            <a:spLocks noGrp="1" noChangeArrowheads="1"/>
          </p:cNvSpPr>
          <p:nvPr>
            <p:ph type="body" idx="1"/>
          </p:nvPr>
        </p:nvSpPr>
        <p:spPr/>
        <p:txBody>
          <a:bodyPr/>
          <a:lstStyle/>
          <a:p>
            <a:pPr>
              <a:lnSpc>
                <a:spcPct val="80000"/>
              </a:lnSpc>
              <a:defRPr/>
            </a:pPr>
            <a:r>
              <a:rPr lang="en-US" sz="2400" smtClean="0"/>
              <a:t>Prerequisite: IS 5800 </a:t>
            </a:r>
          </a:p>
          <a:p>
            <a:pPr>
              <a:lnSpc>
                <a:spcPct val="80000"/>
              </a:lnSpc>
              <a:defRPr/>
            </a:pPr>
            <a:r>
              <a:rPr lang="en-US" sz="2400" smtClean="0"/>
              <a:t>Effective project management ensures that a project is completed on time, within budget, and has high quality. The purpose of this class is to examine the task of project resource management with a focus on IT and services. It will cover conventional aspects of project management, such as the project evaluation, planning, roles, responsibilities, scheduling, and tracking. In addition, this class will examine risk management, change management, critical chain management, build vs. buy analysis, package vs. custom solutions, vendor qualification and selection, and the roles of certification in the process. The class will also cover the management of programs or a portfolio of IT projects.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defRPr/>
            </a:pPr>
            <a:r>
              <a:rPr lang="en-US" smtClean="0"/>
              <a:t>To be successful ...</a:t>
            </a:r>
          </a:p>
        </p:txBody>
      </p:sp>
      <p:sp>
        <p:nvSpPr>
          <p:cNvPr id="88067" name="Rectangle 3"/>
          <p:cNvSpPr>
            <a:spLocks noGrp="1" noChangeArrowheads="1"/>
          </p:cNvSpPr>
          <p:nvPr>
            <p:ph type="body" idx="1"/>
          </p:nvPr>
        </p:nvSpPr>
        <p:spPr/>
        <p:txBody>
          <a:bodyPr/>
          <a:lstStyle/>
          <a:p>
            <a:pPr>
              <a:buFont typeface="Monotype Sorts" pitchFamily="2" charset="2"/>
              <a:buNone/>
              <a:defRPr/>
            </a:pPr>
            <a:r>
              <a:rPr lang="en-US" smtClean="0"/>
              <a:t>Using a methodology and working with the customer, develop a plan and execute it with defined tools and procedures.</a:t>
            </a:r>
          </a:p>
          <a:p>
            <a:pPr>
              <a:buFont typeface="Monotype Sorts" pitchFamily="2" charset="2"/>
              <a:buNone/>
              <a:defRPr/>
            </a:pPr>
            <a:endParaRPr lang="en-US" smtClean="0"/>
          </a:p>
          <a:p>
            <a:pPr>
              <a:buFont typeface="Monotype Sorts" pitchFamily="2" charset="2"/>
              <a:buNone/>
              <a:defRPr/>
            </a:pPr>
            <a:r>
              <a:rPr lang="en-US" smtClean="0"/>
              <a:t>Piece of cake! </a:t>
            </a:r>
            <a:r>
              <a:rPr lang="en-US" smtClean="0">
                <a:sym typeface="Wingdings" pitchFamily="2" charset="2"/>
              </a:rPr>
              <a:t></a:t>
            </a: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2" end="2"/>
                                            </p:txEl>
                                          </p:spTgt>
                                        </p:tgtEl>
                                        <p:attrNameLst>
                                          <p:attrName>style.visibility</p:attrName>
                                        </p:attrNameLst>
                                      </p:cBhvr>
                                      <p:to>
                                        <p:strVal val="visible"/>
                                      </p:to>
                                    </p:set>
                                    <p:anim calcmode="lin" valueType="num">
                                      <p:cBhvr additive="base">
                                        <p:cTn id="7"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defRPr/>
            </a:pPr>
            <a:r>
              <a:rPr lang="en-US" smtClean="0"/>
              <a:t>Remember</a:t>
            </a:r>
          </a:p>
        </p:txBody>
      </p:sp>
      <p:sp>
        <p:nvSpPr>
          <p:cNvPr id="90115" name="Rectangle 3"/>
          <p:cNvSpPr>
            <a:spLocks noGrp="1" noChangeArrowheads="1"/>
          </p:cNvSpPr>
          <p:nvPr>
            <p:ph type="body" idx="1"/>
          </p:nvPr>
        </p:nvSpPr>
        <p:spPr/>
        <p:txBody>
          <a:bodyPr/>
          <a:lstStyle/>
          <a:p>
            <a:pPr>
              <a:lnSpc>
                <a:spcPct val="90000"/>
              </a:lnSpc>
              <a:buFont typeface="Monotype Sorts" pitchFamily="2" charset="2"/>
              <a:buNone/>
              <a:defRPr/>
            </a:pPr>
            <a:r>
              <a:rPr lang="en-US" sz="2800" smtClean="0"/>
              <a:t>The objective of all dedicated employees should be to thoroughly analyze all situations, anticipate problems prior to their occurrence, have answers for these problems, and move swiftly to solve the problems when called upon.</a:t>
            </a:r>
          </a:p>
          <a:p>
            <a:pPr>
              <a:lnSpc>
                <a:spcPct val="90000"/>
              </a:lnSpc>
              <a:buFont typeface="Monotype Sorts" pitchFamily="2" charset="2"/>
              <a:buNone/>
              <a:defRPr/>
            </a:pPr>
            <a:r>
              <a:rPr lang="en-US" sz="2800" smtClean="0"/>
              <a:t>However...</a:t>
            </a:r>
          </a:p>
          <a:p>
            <a:pPr>
              <a:lnSpc>
                <a:spcPct val="90000"/>
              </a:lnSpc>
              <a:buFont typeface="Monotype Sorts" pitchFamily="2" charset="2"/>
              <a:buNone/>
              <a:defRPr/>
            </a:pPr>
            <a:r>
              <a:rPr lang="en-US" sz="2800" smtClean="0"/>
              <a:t>When you are up to your rear in alligators it is difficult to remember the initial objective was to drain the swamp.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 calcmode="lin" valueType="num">
                                      <p:cBhvr additive="base">
                                        <p:cTn id="7" dur="500" fill="hold"/>
                                        <p:tgtEl>
                                          <p:spTgt spid="9011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smtClean="0"/>
              <a:t>Questions/Comments?</a:t>
            </a:r>
          </a:p>
        </p:txBody>
      </p:sp>
      <p:sp>
        <p:nvSpPr>
          <p:cNvPr id="75779" name="Rectangle 3"/>
          <p:cNvSpPr>
            <a:spLocks noGrp="1" noChangeArrowheads="1"/>
          </p:cNvSpPr>
          <p:nvPr>
            <p:ph type="body" idx="1"/>
          </p:nvPr>
        </p:nvSpPr>
        <p:spPr/>
        <p:txBody>
          <a:bodyPr/>
          <a:lstStyle/>
          <a:p>
            <a:pPr>
              <a:defRPr/>
            </a:pP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smtClean="0"/>
              <a:t>What is a Project?</a:t>
            </a:r>
          </a:p>
        </p:txBody>
      </p:sp>
      <p:sp>
        <p:nvSpPr>
          <p:cNvPr id="12291" name="Rectangle 3"/>
          <p:cNvSpPr>
            <a:spLocks noGrp="1" noChangeArrowheads="1"/>
          </p:cNvSpPr>
          <p:nvPr>
            <p:ph type="body" idx="1"/>
          </p:nvPr>
        </p:nvSpPr>
        <p:spPr/>
        <p:txBody>
          <a:bodyPr/>
          <a:lstStyle/>
          <a:p>
            <a:pPr>
              <a:buFont typeface="Monotype Sorts" pitchFamily="2" charset="2"/>
              <a:buNone/>
              <a:defRPr/>
            </a:pPr>
            <a:r>
              <a:rPr lang="en-US" smtClean="0"/>
              <a:t>It is not ...</a:t>
            </a:r>
          </a:p>
          <a:p>
            <a:pPr>
              <a:buFont typeface="Monotype Sorts" pitchFamily="2" charset="2"/>
              <a:buNone/>
              <a:defRPr/>
            </a:pPr>
            <a:endParaRPr lang="en-US" smtClean="0"/>
          </a:p>
          <a:p>
            <a:pPr>
              <a:buFont typeface="Monotype Sorts" pitchFamily="2" charset="2"/>
              <a:buNone/>
              <a:defRPr/>
            </a:pPr>
            <a:r>
              <a:rPr lang="en-US" smtClean="0"/>
              <a:t>You guys start coding and I’ll go figure out what the customer wants.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smtClean="0"/>
              <a:t>Project Definition</a:t>
            </a:r>
          </a:p>
        </p:txBody>
      </p:sp>
      <p:sp>
        <p:nvSpPr>
          <p:cNvPr id="15363" name="Rectangle 3"/>
          <p:cNvSpPr>
            <a:spLocks noGrp="1" noChangeArrowheads="1"/>
          </p:cNvSpPr>
          <p:nvPr>
            <p:ph type="body" idx="1"/>
          </p:nvPr>
        </p:nvSpPr>
        <p:spPr/>
        <p:txBody>
          <a:bodyPr/>
          <a:lstStyle/>
          <a:p>
            <a:pPr>
              <a:buFont typeface="Monotype Sorts" pitchFamily="2" charset="2"/>
              <a:buNone/>
              <a:defRPr/>
            </a:pPr>
            <a:r>
              <a:rPr lang="en-US" smtClean="0"/>
              <a:t>A project is a temporary endeavor undertaken to create a unique product or service.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smtClean="0"/>
              <a:t>Project Characteristics</a:t>
            </a:r>
          </a:p>
        </p:txBody>
      </p:sp>
      <p:sp>
        <p:nvSpPr>
          <p:cNvPr id="14339" name="Rectangle 3"/>
          <p:cNvSpPr>
            <a:spLocks noGrp="1" noChangeArrowheads="1"/>
          </p:cNvSpPr>
          <p:nvPr>
            <p:ph type="body" idx="1"/>
          </p:nvPr>
        </p:nvSpPr>
        <p:spPr/>
        <p:txBody>
          <a:bodyPr/>
          <a:lstStyle/>
          <a:p>
            <a:pPr>
              <a:defRPr/>
            </a:pPr>
            <a:r>
              <a:rPr lang="en-US" smtClean="0"/>
              <a:t>Performed by People</a:t>
            </a:r>
          </a:p>
          <a:p>
            <a:pPr>
              <a:defRPr/>
            </a:pPr>
            <a:r>
              <a:rPr lang="en-US" smtClean="0"/>
              <a:t>Constrained by Resources</a:t>
            </a:r>
          </a:p>
          <a:p>
            <a:pPr>
              <a:defRPr/>
            </a:pPr>
            <a:r>
              <a:rPr lang="en-US" smtClean="0"/>
              <a:t>Planned, Executed and Controlled</a:t>
            </a:r>
          </a:p>
          <a:p>
            <a:pPr>
              <a:defRPr/>
            </a:pPr>
            <a:r>
              <a:rPr lang="en-US" smtClean="0"/>
              <a:t>Temporary and Unique (as opposed to operations, which are ongoing and repetitive)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smtClean="0"/>
              <a:t>Successful Project</a:t>
            </a:r>
          </a:p>
        </p:txBody>
      </p:sp>
      <p:sp>
        <p:nvSpPr>
          <p:cNvPr id="17411" name="Rectangle 3"/>
          <p:cNvSpPr>
            <a:spLocks noGrp="1" noChangeArrowheads="1"/>
          </p:cNvSpPr>
          <p:nvPr>
            <p:ph type="body" idx="1"/>
          </p:nvPr>
        </p:nvSpPr>
        <p:spPr/>
        <p:txBody>
          <a:bodyPr/>
          <a:lstStyle/>
          <a:p>
            <a:pPr>
              <a:defRPr/>
            </a:pPr>
            <a:r>
              <a:rPr lang="en-US" smtClean="0"/>
              <a:t>Meets or exceeds the customers requirements</a:t>
            </a:r>
          </a:p>
          <a:p>
            <a:pPr>
              <a:defRPr/>
            </a:pPr>
            <a:r>
              <a:rPr lang="en-US" smtClean="0"/>
              <a:t>Delivered on time</a:t>
            </a:r>
          </a:p>
          <a:p>
            <a:pPr>
              <a:defRPr/>
            </a:pPr>
            <a:r>
              <a:rPr lang="en-US" smtClean="0"/>
              <a:t>Within Budget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smtClean="0"/>
              <a:t>Project Management</a:t>
            </a:r>
          </a:p>
        </p:txBody>
      </p:sp>
      <p:sp>
        <p:nvSpPr>
          <p:cNvPr id="19459" name="Rectangle 3"/>
          <p:cNvSpPr>
            <a:spLocks noGrp="1" noChangeArrowheads="1"/>
          </p:cNvSpPr>
          <p:nvPr>
            <p:ph type="body" idx="1"/>
          </p:nvPr>
        </p:nvSpPr>
        <p:spPr/>
        <p:txBody>
          <a:bodyPr/>
          <a:lstStyle/>
          <a:p>
            <a:pPr>
              <a:buFont typeface="Monotype Sorts" pitchFamily="2" charset="2"/>
              <a:buNone/>
              <a:defRPr/>
            </a:pPr>
            <a:r>
              <a:rPr lang="en-US" smtClean="0"/>
              <a:t>The application of knowledge, skills, tools, and techniques to project activities to deliver a successful project.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smtClean="0"/>
              <a:t>Project Management Vs. Project Methodology</a:t>
            </a:r>
          </a:p>
        </p:txBody>
      </p:sp>
      <p:sp>
        <p:nvSpPr>
          <p:cNvPr id="29699" name="Rectangle 3"/>
          <p:cNvSpPr>
            <a:spLocks noGrp="1" noChangeArrowheads="1"/>
          </p:cNvSpPr>
          <p:nvPr>
            <p:ph type="body" idx="1"/>
          </p:nvPr>
        </p:nvSpPr>
        <p:spPr/>
        <p:txBody>
          <a:bodyPr/>
          <a:lstStyle/>
          <a:p>
            <a:pPr>
              <a:defRPr/>
            </a:pPr>
            <a:r>
              <a:rPr lang="en-US" smtClean="0"/>
              <a:t>Methodologies give you templates of things to do</a:t>
            </a:r>
          </a:p>
          <a:p>
            <a:pPr>
              <a:defRPr/>
            </a:pPr>
            <a:r>
              <a:rPr lang="en-US" smtClean="0"/>
              <a:t>Project management applies them to this project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theme/theme1.xml><?xml version="1.0" encoding="utf-8"?>
<a:theme xmlns:a="http://schemas.openxmlformats.org/drawingml/2006/main" name="multbars">
  <a:themeElements>
    <a:clrScheme name="">
      <a:dk1>
        <a:srgbClr val="000000"/>
      </a:dk1>
      <a:lt1>
        <a:srgbClr val="FFFFFF"/>
      </a:lt1>
      <a:dk2>
        <a:srgbClr val="009688"/>
      </a:dk2>
      <a:lt2>
        <a:srgbClr val="FFFFFF"/>
      </a:lt2>
      <a:accent1>
        <a:srgbClr val="FC0128"/>
      </a:accent1>
      <a:accent2>
        <a:srgbClr val="114FFB"/>
      </a:accent2>
      <a:accent3>
        <a:srgbClr val="AAC9C3"/>
      </a:accent3>
      <a:accent4>
        <a:srgbClr val="DADADA"/>
      </a:accent4>
      <a:accent5>
        <a:srgbClr val="FDAAAC"/>
      </a:accent5>
      <a:accent6>
        <a:srgbClr val="0E47E3"/>
      </a:accent6>
      <a:hlink>
        <a:srgbClr val="CECECE"/>
      </a:hlink>
      <a:folHlink>
        <a:srgbClr val="8CF4EA"/>
      </a:folHlink>
    </a:clrScheme>
    <a:fontScheme name="multbars.pp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multbar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bar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bar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c:\msoffice\powerpnt\template\sldshow\multbars.ppt</Template>
  <TotalTime>1126</TotalTime>
  <Pages>33</Pages>
  <Words>1827</Words>
  <Application>Microsoft PowerPoint 4.0</Application>
  <PresentationFormat>On-screen Show (4:3)</PresentationFormat>
  <Paragraphs>264</Paragraphs>
  <Slides>33</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Times New Roman</vt:lpstr>
      <vt:lpstr>Monotype Sorts</vt:lpstr>
      <vt:lpstr>Wingdings</vt:lpstr>
      <vt:lpstr>multbars</vt:lpstr>
      <vt:lpstr>Project Management</vt:lpstr>
      <vt:lpstr>Introduction </vt:lpstr>
      <vt:lpstr>Your Turn</vt:lpstr>
      <vt:lpstr>What is a Project?</vt:lpstr>
      <vt:lpstr>Project Definition</vt:lpstr>
      <vt:lpstr>Project Characteristics</vt:lpstr>
      <vt:lpstr>Successful Project</vt:lpstr>
      <vt:lpstr>Project Management</vt:lpstr>
      <vt:lpstr>Project Management Vs. Project Methodology</vt:lpstr>
      <vt:lpstr>4 Project Stages</vt:lpstr>
      <vt:lpstr>Project to Development Relationship Model </vt:lpstr>
      <vt:lpstr>Roles of a Project Manager</vt:lpstr>
      <vt:lpstr>Project Management Functions</vt:lpstr>
      <vt:lpstr>Scope Management </vt:lpstr>
      <vt:lpstr>Change Control </vt:lpstr>
      <vt:lpstr>Risk Management</vt:lpstr>
      <vt:lpstr>Communications  Management</vt:lpstr>
      <vt:lpstr>Schedule Management</vt:lpstr>
      <vt:lpstr>Human Resource Management </vt:lpstr>
      <vt:lpstr>Quality Management </vt:lpstr>
      <vt:lpstr>Cost Management</vt:lpstr>
      <vt:lpstr>Procurement Management</vt:lpstr>
      <vt:lpstr>Characteristics of Effective Project Management</vt:lpstr>
      <vt:lpstr>What does all this mean to you?</vt:lpstr>
      <vt:lpstr>Benefits</vt:lpstr>
      <vt:lpstr>Scope</vt:lpstr>
      <vt:lpstr>Risk</vt:lpstr>
      <vt:lpstr>Communications Management</vt:lpstr>
      <vt:lpstr>Schedule Management</vt:lpstr>
      <vt:lpstr>INF SYS 6847 :  FINANCIAL AND PROJECT MANAGEMENT </vt:lpstr>
      <vt:lpstr>To be successful ...</vt:lpstr>
      <vt:lpstr>Remember</vt:lpstr>
      <vt:lpstr>Questions/Comments?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subject/>
  <dc:creator/>
  <cp:keywords/>
  <dc:description/>
  <cp:lastModifiedBy>COE User</cp:lastModifiedBy>
  <cp:revision>79</cp:revision>
  <cp:lastPrinted>1997-11-10T02:13:50Z</cp:lastPrinted>
  <dcterms:created xsi:type="dcterms:W3CDTF">1997-11-09T23:04:10Z</dcterms:created>
  <dcterms:modified xsi:type="dcterms:W3CDTF">2009-10-29T13:21:58Z</dcterms:modified>
</cp:coreProperties>
</file>